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45" r:id="rId2"/>
    <p:sldId id="534" r:id="rId3"/>
    <p:sldId id="521" r:id="rId4"/>
    <p:sldId id="522" r:id="rId5"/>
    <p:sldId id="519" r:id="rId6"/>
    <p:sldId id="520" r:id="rId7"/>
    <p:sldId id="282" r:id="rId8"/>
    <p:sldId id="256" r:id="rId9"/>
    <p:sldId id="449" r:id="rId10"/>
    <p:sldId id="428" r:id="rId11"/>
    <p:sldId id="414" r:id="rId12"/>
    <p:sldId id="438" r:id="rId13"/>
    <p:sldId id="451" r:id="rId14"/>
    <p:sldId id="437" r:id="rId15"/>
    <p:sldId id="435" r:id="rId16"/>
    <p:sldId id="433" r:id="rId17"/>
    <p:sldId id="434" r:id="rId18"/>
    <p:sldId id="455" r:id="rId19"/>
    <p:sldId id="427" r:id="rId20"/>
    <p:sldId id="418" r:id="rId21"/>
    <p:sldId id="420" r:id="rId22"/>
    <p:sldId id="422" r:id="rId23"/>
    <p:sldId id="430" r:id="rId24"/>
    <p:sldId id="456" r:id="rId25"/>
    <p:sldId id="441" r:id="rId26"/>
    <p:sldId id="424" r:id="rId27"/>
    <p:sldId id="439" r:id="rId28"/>
    <p:sldId id="443" r:id="rId29"/>
    <p:sldId id="304" r:id="rId30"/>
    <p:sldId id="452" r:id="rId31"/>
    <p:sldId id="453" r:id="rId32"/>
    <p:sldId id="454" r:id="rId33"/>
    <p:sldId id="44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BF5EF-CF74-9ECB-8D11-4061256C0D2A}" v="217" dt="2025-04-15T21:24:18.889"/>
    <p1510:client id="{57DD4B6C-1D44-D1FD-F900-3F2833F66283}" v="12" dt="2025-04-15T17:29:32.054"/>
    <p1510:client id="{A440F7C3-2ED5-8ABF-A035-4BA6E8558C89}" v="1" dt="2025-04-15T21:43:09.558"/>
    <p1510:client id="{BD20B09E-45E2-74BD-2648-6310F525FA89}" v="1" dt="2025-04-15T21:16:50.031"/>
    <p1510:client id="{C2D7F6A0-0CF5-6DB6-340C-BBE919D426C0}" v="108" dt="2025-04-15T17:24:18.955"/>
    <p1510:client id="{F40D5EE9-D049-5B5C-FF5C-6C559FEBA70F}" v="614" dt="2025-04-15T17:54: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ey Lori" userId="S::a041993@sarasotacountyschools.net::a290523c-04ab-481c-b0e4-03e29cc688ad" providerId="AD" clId="Web-{A440F7C3-2ED5-8ABF-A035-4BA6E8558C89}"/>
    <pc:docChg chg="delSld">
      <pc:chgData name="Wiley Lori" userId="S::a041993@sarasotacountyschools.net::a290523c-04ab-481c-b0e4-03e29cc688ad" providerId="AD" clId="Web-{A440F7C3-2ED5-8ABF-A035-4BA6E8558C89}" dt="2025-04-15T21:43:09.558" v="0"/>
      <pc:docMkLst>
        <pc:docMk/>
      </pc:docMkLst>
      <pc:sldChg chg="del">
        <pc:chgData name="Wiley Lori" userId="S::a041993@sarasotacountyschools.net::a290523c-04ab-481c-b0e4-03e29cc688ad" providerId="AD" clId="Web-{A440F7C3-2ED5-8ABF-A035-4BA6E8558C89}" dt="2025-04-15T21:43:09.558" v="0"/>
        <pc:sldMkLst>
          <pc:docMk/>
          <pc:sldMk cId="3759614866" sldId="533"/>
        </pc:sldMkLst>
      </pc:sldChg>
    </pc:docChg>
  </pc:docChgLst>
  <pc:docChgLst>
    <pc:chgData name="Wiley Lori" userId="S::a041993@sarasotacountyschools.net::a290523c-04ab-481c-b0e4-03e29cc688ad" providerId="AD" clId="Web-{322BF5EF-CF74-9ECB-8D11-4061256C0D2A}"/>
    <pc:docChg chg="modSld">
      <pc:chgData name="Wiley Lori" userId="S::a041993@sarasotacountyschools.net::a290523c-04ab-481c-b0e4-03e29cc688ad" providerId="AD" clId="Web-{322BF5EF-CF74-9ECB-8D11-4061256C0D2A}" dt="2025-04-15T21:24:18.889" v="142" actId="1076"/>
      <pc:docMkLst>
        <pc:docMk/>
      </pc:docMkLst>
      <pc:sldChg chg="addSp modSp">
        <pc:chgData name="Wiley Lori" userId="S::a041993@sarasotacountyschools.net::a290523c-04ab-481c-b0e4-03e29cc688ad" providerId="AD" clId="Web-{322BF5EF-CF74-9ECB-8D11-4061256C0D2A}" dt="2025-04-15T21:24:18.889" v="142" actId="1076"/>
        <pc:sldMkLst>
          <pc:docMk/>
          <pc:sldMk cId="383223565" sldId="520"/>
        </pc:sldMkLst>
        <pc:picChg chg="add mod modCrop">
          <ac:chgData name="Wiley Lori" userId="S::a041993@sarasotacountyschools.net::a290523c-04ab-481c-b0e4-03e29cc688ad" providerId="AD" clId="Web-{322BF5EF-CF74-9ECB-8D11-4061256C0D2A}" dt="2025-04-15T21:24:18.889" v="142" actId="1076"/>
          <ac:picMkLst>
            <pc:docMk/>
            <pc:sldMk cId="383223565" sldId="520"/>
            <ac:picMk id="5" creationId="{D5CCEF79-B900-4FCA-4914-F289122727FB}"/>
          </ac:picMkLst>
        </pc:picChg>
      </pc:sldChg>
      <pc:sldChg chg="addSp delSp modSp mod setBg">
        <pc:chgData name="Wiley Lori" userId="S::a041993@sarasotacountyschools.net::a290523c-04ab-481c-b0e4-03e29cc688ad" providerId="AD" clId="Web-{322BF5EF-CF74-9ECB-8D11-4061256C0D2A}" dt="2025-04-15T21:22:01.308" v="127"/>
        <pc:sldMkLst>
          <pc:docMk/>
          <pc:sldMk cId="4129162603" sldId="534"/>
        </pc:sldMkLst>
        <pc:spChg chg="add mod ord">
          <ac:chgData name="Wiley Lori" userId="S::a041993@sarasotacountyschools.net::a290523c-04ab-481c-b0e4-03e29cc688ad" providerId="AD" clId="Web-{322BF5EF-CF74-9ECB-8D11-4061256C0D2A}" dt="2025-04-15T21:20:46.478" v="126" actId="1076"/>
          <ac:spMkLst>
            <pc:docMk/>
            <pc:sldMk cId="4129162603" sldId="534"/>
            <ac:spMk id="2" creationId="{680667DD-60E3-0031-327C-E6DEC1587DFF}"/>
          </ac:spMkLst>
        </pc:spChg>
        <pc:spChg chg="add del mod">
          <ac:chgData name="Wiley Lori" userId="S::a041993@sarasotacountyschools.net::a290523c-04ab-481c-b0e4-03e29cc688ad" providerId="AD" clId="Web-{322BF5EF-CF74-9ECB-8D11-4061256C0D2A}" dt="2025-04-15T21:19:43.086" v="121"/>
          <ac:spMkLst>
            <pc:docMk/>
            <pc:sldMk cId="4129162603" sldId="534"/>
            <ac:spMk id="4" creationId="{B871BB4B-000A-80C5-76AD-72954A30EE3D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8:46.631" v="103"/>
          <ac:spMkLst>
            <pc:docMk/>
            <pc:sldMk cId="4129162603" sldId="534"/>
            <ac:spMk id="8" creationId="{5964CBE2-084A-47DF-A704-CF5F6217B569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8:46.631" v="103"/>
          <ac:spMkLst>
            <pc:docMk/>
            <pc:sldMk cId="4129162603" sldId="534"/>
            <ac:spMk id="10" creationId="{686A5CBB-E03B-4019-8BCD-78975D39E48C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8:46.631" v="103"/>
          <ac:spMkLst>
            <pc:docMk/>
            <pc:sldMk cId="4129162603" sldId="534"/>
            <ac:spMk id="12" creationId="{94993204-9792-4E61-A83C-73D4379E2B1C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8:58.319" v="105"/>
          <ac:spMkLst>
            <pc:docMk/>
            <pc:sldMk cId="4129162603" sldId="534"/>
            <ac:spMk id="14" creationId="{665DBBEF-238B-476B-96AB-8AAC3224ECEA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8:58.319" v="105"/>
          <ac:spMkLst>
            <pc:docMk/>
            <pc:sldMk cId="4129162603" sldId="534"/>
            <ac:spMk id="15" creationId="{3FCFB1DE-0B7E-48CC-BA90-B2AB0889F9D6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9:35.507" v="115"/>
          <ac:spMkLst>
            <pc:docMk/>
            <pc:sldMk cId="4129162603" sldId="534"/>
            <ac:spMk id="17" creationId="{E91DC736-0EF8-4F87-9146-EBF1D2EE4D3D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9:35.507" v="115"/>
          <ac:spMkLst>
            <pc:docMk/>
            <pc:sldMk cId="4129162603" sldId="534"/>
            <ac:spMk id="18" creationId="{097CD68E-23E3-4007-8847-CD0944C4F7BE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9:35.507" v="115"/>
          <ac:spMkLst>
            <pc:docMk/>
            <pc:sldMk cId="4129162603" sldId="534"/>
            <ac:spMk id="19" creationId="{AF2F604E-43BE-4DC3-B983-E071523364F8}"/>
          </ac:spMkLst>
        </pc:spChg>
        <pc:spChg chg="add del">
          <ac:chgData name="Wiley Lori" userId="S::a041993@sarasotacountyschools.net::a290523c-04ab-481c-b0e4-03e29cc688ad" providerId="AD" clId="Web-{322BF5EF-CF74-9ECB-8D11-4061256C0D2A}" dt="2025-04-15T21:19:35.507" v="115"/>
          <ac:spMkLst>
            <pc:docMk/>
            <pc:sldMk cId="4129162603" sldId="534"/>
            <ac:spMk id="20" creationId="{08C9B587-E65E-4B52-B37C-ABEBB6E87928}"/>
          </ac:spMkLst>
        </pc:spChg>
        <pc:picChg chg="add del mod">
          <ac:chgData name="Wiley Lori" userId="S::a041993@sarasotacountyschools.net::a290523c-04ab-481c-b0e4-03e29cc688ad" providerId="AD" clId="Web-{322BF5EF-CF74-9ECB-8D11-4061256C0D2A}" dt="2025-04-15T21:19:36.882" v="117"/>
          <ac:picMkLst>
            <pc:docMk/>
            <pc:sldMk cId="4129162603" sldId="534"/>
            <ac:picMk id="3" creationId="{37696652-E18F-6777-426E-0249DC2B5F03}"/>
          </ac:picMkLst>
        </pc:picChg>
        <pc:picChg chg="add mod">
          <ac:chgData name="Wiley Lori" userId="S::a041993@sarasotacountyschools.net::a290523c-04ab-481c-b0e4-03e29cc688ad" providerId="AD" clId="Web-{322BF5EF-CF74-9ECB-8D11-4061256C0D2A}" dt="2025-04-15T21:22:01.308" v="127"/>
          <ac:picMkLst>
            <pc:docMk/>
            <pc:sldMk cId="4129162603" sldId="534"/>
            <ac:picMk id="5" creationId="{CFC26030-D4C1-9136-0227-2A2358B4857B}"/>
          </ac:picMkLst>
        </pc:picChg>
      </pc:sldChg>
    </pc:docChg>
  </pc:docChgLst>
  <pc:docChgLst>
    <pc:chgData name="Wiley Lori" userId="S::a041993@sarasotacountyschools.net::a290523c-04ab-481c-b0e4-03e29cc688ad" providerId="AD" clId="Web-{C2D7F6A0-0CF5-6DB6-340C-BBE919D426C0}"/>
    <pc:docChg chg="addSld delSld modSld sldOrd addMainMaster">
      <pc:chgData name="Wiley Lori" userId="S::a041993@sarasotacountyschools.net::a290523c-04ab-481c-b0e4-03e29cc688ad" providerId="AD" clId="Web-{C2D7F6A0-0CF5-6DB6-340C-BBE919D426C0}" dt="2025-04-15T17:24:18.955" v="103"/>
      <pc:docMkLst>
        <pc:docMk/>
      </pc:docMkLst>
      <pc:sldChg chg="addSp modSp new del">
        <pc:chgData name="Wiley Lori" userId="S::a041993@sarasotacountyschools.net::a290523c-04ab-481c-b0e4-03e29cc688ad" providerId="AD" clId="Web-{C2D7F6A0-0CF5-6DB6-340C-BBE919D426C0}" dt="2025-04-15T17:19:46.587" v="19"/>
        <pc:sldMkLst>
          <pc:docMk/>
          <pc:sldMk cId="2766391607" sldId="457"/>
        </pc:sldMkLst>
        <pc:picChg chg="add mod">
          <ac:chgData name="Wiley Lori" userId="S::a041993@sarasotacountyschools.net::a290523c-04ab-481c-b0e4-03e29cc688ad" providerId="AD" clId="Web-{C2D7F6A0-0CF5-6DB6-340C-BBE919D426C0}" dt="2025-04-15T17:18:42.506" v="16" actId="1076"/>
          <ac:picMkLst>
            <pc:docMk/>
            <pc:sldMk cId="2766391607" sldId="457"/>
            <ac:picMk id="2" creationId="{4AD2D07D-DF0D-8AD3-4F00-00456B9B5B44}"/>
          </ac:picMkLst>
        </pc:picChg>
      </pc:sldChg>
      <pc:sldChg chg="addSp modSp new del mod setBg">
        <pc:chgData name="Wiley Lori" userId="S::a041993@sarasotacountyschools.net::a290523c-04ab-481c-b0e4-03e29cc688ad" providerId="AD" clId="Web-{C2D7F6A0-0CF5-6DB6-340C-BBE919D426C0}" dt="2025-04-15T17:24:18.955" v="103"/>
        <pc:sldMkLst>
          <pc:docMk/>
          <pc:sldMk cId="129693047" sldId="458"/>
        </pc:sldMkLst>
        <pc:spChg chg="add">
          <ac:chgData name="Wiley Lori" userId="S::a041993@sarasotacountyschools.net::a290523c-04ab-481c-b0e4-03e29cc688ad" providerId="AD" clId="Web-{C2D7F6A0-0CF5-6DB6-340C-BBE919D426C0}" dt="2025-04-15T17:13:27.761" v="4"/>
          <ac:spMkLst>
            <pc:docMk/>
            <pc:sldMk cId="129693047" sldId="458"/>
            <ac:spMk id="7" creationId="{7BDAC5B6-20CE-447F-8BA1-F2274AC7AE5B}"/>
          </ac:spMkLst>
        </pc:spChg>
        <pc:spChg chg="add">
          <ac:chgData name="Wiley Lori" userId="S::a041993@sarasotacountyschools.net::a290523c-04ab-481c-b0e4-03e29cc688ad" providerId="AD" clId="Web-{C2D7F6A0-0CF5-6DB6-340C-BBE919D426C0}" dt="2025-04-15T17:13:27.761" v="4"/>
          <ac:spMkLst>
            <pc:docMk/>
            <pc:sldMk cId="129693047" sldId="458"/>
            <ac:spMk id="9" creationId="{D1D22B31-BF8F-446B-9009-8A251FB177CB}"/>
          </ac:spMkLst>
        </pc:spChg>
        <pc:picChg chg="add mod">
          <ac:chgData name="Wiley Lori" userId="S::a041993@sarasotacountyschools.net::a290523c-04ab-481c-b0e4-03e29cc688ad" providerId="AD" clId="Web-{C2D7F6A0-0CF5-6DB6-340C-BBE919D426C0}" dt="2025-04-15T17:13:27.761" v="4"/>
          <ac:picMkLst>
            <pc:docMk/>
            <pc:sldMk cId="129693047" sldId="458"/>
            <ac:picMk id="2" creationId="{613B4A1B-DB1E-B8F4-DE3C-3E3C81CDE28E}"/>
          </ac:picMkLst>
        </pc:picChg>
      </pc:sldChg>
      <pc:sldChg chg="new">
        <pc:chgData name="Wiley Lori" userId="S::a041993@sarasotacountyschools.net::a290523c-04ab-481c-b0e4-03e29cc688ad" providerId="AD" clId="Web-{C2D7F6A0-0CF5-6DB6-340C-BBE919D426C0}" dt="2025-04-15T17:10:50.131" v="2"/>
        <pc:sldMkLst>
          <pc:docMk/>
          <pc:sldMk cId="4151956103" sldId="459"/>
        </pc:sldMkLst>
      </pc:sldChg>
      <pc:sldChg chg="addSp delSp modSp add mod setBg">
        <pc:chgData name="Wiley Lori" userId="S::a041993@sarasotacountyschools.net::a290523c-04ab-481c-b0e4-03e29cc688ad" providerId="AD" clId="Web-{C2D7F6A0-0CF5-6DB6-340C-BBE919D426C0}" dt="2025-04-15T17:17:01.534" v="10"/>
        <pc:sldMkLst>
          <pc:docMk/>
          <pc:sldMk cId="1769762402" sldId="517"/>
        </pc:sldMkLst>
        <pc:spChg chg="mod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2" creationId="{51379DE0-F0C0-BB84-97E3-3F6CFCC9E3DA}"/>
          </ac:spMkLst>
        </pc:spChg>
        <pc:spChg chg="mod ord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3" creationId="{551A9404-5D3A-F3B6-35C2-444681432880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49" creationId="{243462E7-1698-4B21-BE89-AEFAC7C2FEFA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51" creationId="{6C22FCAC-D7EC-4A52-B153-FF761E2235B3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55" creationId="{333F0879-3DA0-4CB8-B35E-A0AD42558191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56" creationId="{324D2183-F388-476E-92A9-D6639D698580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456" v="9"/>
          <ac:spMkLst>
            <pc:docMk/>
            <pc:sldMk cId="1769762402" sldId="517"/>
            <ac:spMk id="61" creationId="{333F0879-3DA0-4CB8-B35E-A0AD42558191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456" v="9"/>
          <ac:spMkLst>
            <pc:docMk/>
            <pc:sldMk cId="1769762402" sldId="517"/>
            <ac:spMk id="63" creationId="{324D2183-F388-476E-92A9-D6639D698580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456" v="9"/>
          <ac:spMkLst>
            <pc:docMk/>
            <pc:sldMk cId="1769762402" sldId="517"/>
            <ac:spMk id="65" creationId="{243462E7-1698-4B21-BE89-AEFAC7C2FEFA}"/>
          </ac:spMkLst>
        </pc:spChg>
        <pc:spChg chg="add del">
          <ac:chgData name="Wiley Lori" userId="S::a041993@sarasotacountyschools.net::a290523c-04ab-481c-b0e4-03e29cc688ad" providerId="AD" clId="Web-{C2D7F6A0-0CF5-6DB6-340C-BBE919D426C0}" dt="2025-04-15T17:17:01.456" v="9"/>
          <ac:spMkLst>
            <pc:docMk/>
            <pc:sldMk cId="1769762402" sldId="517"/>
            <ac:spMk id="67" creationId="{6C22FCAC-D7EC-4A52-B153-FF761E2235B3}"/>
          </ac:spMkLst>
        </pc:spChg>
        <pc:spChg chg="add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69" creationId="{C9DA5B05-DD14-4860-AC45-02A8D2EE1AA5}"/>
          </ac:spMkLst>
        </pc:spChg>
        <pc:spChg chg="add">
          <ac:chgData name="Wiley Lori" userId="S::a041993@sarasotacountyschools.net::a290523c-04ab-481c-b0e4-03e29cc688ad" providerId="AD" clId="Web-{C2D7F6A0-0CF5-6DB6-340C-BBE919D426C0}" dt="2025-04-15T17:17:01.534" v="10"/>
          <ac:spMkLst>
            <pc:docMk/>
            <pc:sldMk cId="1769762402" sldId="517"/>
            <ac:spMk id="70" creationId="{572F6A24-139E-4EB5-86D2-431F42EF85CB}"/>
          </ac:spMkLst>
        </pc:spChg>
        <pc:grpChg chg="add">
          <ac:chgData name="Wiley Lori" userId="S::a041993@sarasotacountyschools.net::a290523c-04ab-481c-b0e4-03e29cc688ad" providerId="AD" clId="Web-{C2D7F6A0-0CF5-6DB6-340C-BBE919D426C0}" dt="2025-04-15T17:17:01.534" v="10"/>
          <ac:grpSpMkLst>
            <pc:docMk/>
            <pc:sldMk cId="1769762402" sldId="517"/>
            <ac:grpSpMk id="72" creationId="{3963AE85-BE5D-4975-BACF-DDDCC9C2ACDE}"/>
          </ac:grpSpMkLst>
        </pc:grpChg>
        <pc:picChg chg="add mod">
          <ac:chgData name="Wiley Lori" userId="S::a041993@sarasotacountyschools.net::a290523c-04ab-481c-b0e4-03e29cc688ad" providerId="AD" clId="Web-{C2D7F6A0-0CF5-6DB6-340C-BBE919D426C0}" dt="2025-04-15T17:17:01.534" v="10"/>
          <ac:picMkLst>
            <pc:docMk/>
            <pc:sldMk cId="1769762402" sldId="517"/>
            <ac:picMk id="4" creationId="{41E8FA91-853E-B907-57F2-2959198CF2B3}"/>
          </ac:picMkLst>
        </pc:picChg>
        <pc:picChg chg="del">
          <ac:chgData name="Wiley Lori" userId="S::a041993@sarasotacountyschools.net::a290523c-04ab-481c-b0e4-03e29cc688ad" providerId="AD" clId="Web-{C2D7F6A0-0CF5-6DB6-340C-BBE919D426C0}" dt="2025-04-15T17:15:49.266" v="6"/>
          <ac:picMkLst>
            <pc:docMk/>
            <pc:sldMk cId="1769762402" sldId="517"/>
            <ac:picMk id="8" creationId="{0D5EE978-1610-4FCD-4F92-7FCB702088A7}"/>
          </ac:picMkLst>
        </pc:picChg>
      </pc:sldChg>
      <pc:sldChg chg="add replId">
        <pc:chgData name="Wiley Lori" userId="S::a041993@sarasotacountyschools.net::a290523c-04ab-481c-b0e4-03e29cc688ad" providerId="AD" clId="Web-{C2D7F6A0-0CF5-6DB6-340C-BBE919D426C0}" dt="2025-04-15T17:19:48.665" v="20"/>
        <pc:sldMkLst>
          <pc:docMk/>
          <pc:sldMk cId="2057993083" sldId="518"/>
        </pc:sldMkLst>
      </pc:sldChg>
      <pc:sldChg chg="add del replId">
        <pc:chgData name="Wiley Lori" userId="S::a041993@sarasotacountyschools.net::a290523c-04ab-481c-b0e4-03e29cc688ad" providerId="AD" clId="Web-{C2D7F6A0-0CF5-6DB6-340C-BBE919D426C0}" dt="2025-04-15T17:19:44.633" v="18"/>
        <pc:sldMkLst>
          <pc:docMk/>
          <pc:sldMk cId="4029446174" sldId="518"/>
        </pc:sldMkLst>
      </pc:sldChg>
      <pc:sldChg chg="delSp add del">
        <pc:chgData name="Wiley Lori" userId="S::a041993@sarasotacountyschools.net::a290523c-04ab-481c-b0e4-03e29cc688ad" providerId="AD" clId="Web-{C2D7F6A0-0CF5-6DB6-340C-BBE919D426C0}" dt="2025-04-15T17:19:34.039" v="17"/>
        <pc:sldMkLst>
          <pc:docMk/>
          <pc:sldMk cId="1581793018" sldId="519"/>
        </pc:sldMkLst>
        <pc:picChg chg="del">
          <ac:chgData name="Wiley Lori" userId="S::a041993@sarasotacountyschools.net::a290523c-04ab-481c-b0e4-03e29cc688ad" providerId="AD" clId="Web-{C2D7F6A0-0CF5-6DB6-340C-BBE919D426C0}" dt="2025-04-15T17:17:46.786" v="13"/>
          <ac:picMkLst>
            <pc:docMk/>
            <pc:sldMk cId="1581793018" sldId="519"/>
            <ac:picMk id="8" creationId="{0D5EE978-1610-4FCD-4F92-7FCB702088A7}"/>
          </ac:picMkLst>
        </pc:picChg>
      </pc:sldChg>
      <pc:sldChg chg="add replId">
        <pc:chgData name="Wiley Lori" userId="S::a041993@sarasotacountyschools.net::a290523c-04ab-481c-b0e4-03e29cc688ad" providerId="AD" clId="Web-{C2D7F6A0-0CF5-6DB6-340C-BBE919D426C0}" dt="2025-04-15T17:19:53.196" v="21"/>
        <pc:sldMkLst>
          <pc:docMk/>
          <pc:sldMk cId="2655424692" sldId="519"/>
        </pc:sldMkLst>
      </pc:sldChg>
      <pc:sldChg chg="modSp new">
        <pc:chgData name="Wiley Lori" userId="S::a041993@sarasotacountyschools.net::a290523c-04ab-481c-b0e4-03e29cc688ad" providerId="AD" clId="Web-{C2D7F6A0-0CF5-6DB6-340C-BBE919D426C0}" dt="2025-04-15T17:21:46.138" v="91" actId="20577"/>
        <pc:sldMkLst>
          <pc:docMk/>
          <pc:sldMk cId="383223565" sldId="520"/>
        </pc:sldMkLst>
        <pc:spChg chg="mod">
          <ac:chgData name="Wiley Lori" userId="S::a041993@sarasotacountyschools.net::a290523c-04ab-481c-b0e4-03e29cc688ad" providerId="AD" clId="Web-{C2D7F6A0-0CF5-6DB6-340C-BBE919D426C0}" dt="2025-04-15T17:20:35.479" v="38" actId="20577"/>
          <ac:spMkLst>
            <pc:docMk/>
            <pc:sldMk cId="383223565" sldId="520"/>
            <ac:spMk id="2" creationId="{A3F40E41-14FC-44A6-ECDA-E756616F8E42}"/>
          </ac:spMkLst>
        </pc:spChg>
        <pc:spChg chg="mod">
          <ac:chgData name="Wiley Lori" userId="S::a041993@sarasotacountyschools.net::a290523c-04ab-481c-b0e4-03e29cc688ad" providerId="AD" clId="Web-{C2D7F6A0-0CF5-6DB6-340C-BBE919D426C0}" dt="2025-04-15T17:21:46.138" v="91" actId="20577"/>
          <ac:spMkLst>
            <pc:docMk/>
            <pc:sldMk cId="383223565" sldId="520"/>
            <ac:spMk id="3" creationId="{7437300B-FB34-8E73-2755-D7237FD51556}"/>
          </ac:spMkLst>
        </pc:spChg>
      </pc:sldChg>
      <pc:sldChg chg="addSp modSp add ord replId">
        <pc:chgData name="Wiley Lori" userId="S::a041993@sarasotacountyschools.net::a290523c-04ab-481c-b0e4-03e29cc688ad" providerId="AD" clId="Web-{C2D7F6A0-0CF5-6DB6-340C-BBE919D426C0}" dt="2025-04-15T17:23:55.611" v="102"/>
        <pc:sldMkLst>
          <pc:docMk/>
          <pc:sldMk cId="2585676220" sldId="521"/>
        </pc:sldMkLst>
        <pc:spChg chg="mod">
          <ac:chgData name="Wiley Lori" userId="S::a041993@sarasotacountyschools.net::a290523c-04ab-481c-b0e4-03e29cc688ad" providerId="AD" clId="Web-{C2D7F6A0-0CF5-6DB6-340C-BBE919D426C0}" dt="2025-04-15T17:21:03.386" v="52" actId="20577"/>
          <ac:spMkLst>
            <pc:docMk/>
            <pc:sldMk cId="2585676220" sldId="521"/>
            <ac:spMk id="2" creationId="{2E6C2F64-4B05-D054-44AC-8E31FD4586C1}"/>
          </ac:spMkLst>
        </pc:spChg>
        <pc:spChg chg="mod">
          <ac:chgData name="Wiley Lori" userId="S::a041993@sarasotacountyschools.net::a290523c-04ab-481c-b0e4-03e29cc688ad" providerId="AD" clId="Web-{C2D7F6A0-0CF5-6DB6-340C-BBE919D426C0}" dt="2025-04-15T17:21:17.887" v="74" actId="20577"/>
          <ac:spMkLst>
            <pc:docMk/>
            <pc:sldMk cId="2585676220" sldId="521"/>
            <ac:spMk id="3" creationId="{0B40387C-89CF-9154-C42A-6E2A63EBA7B5}"/>
          </ac:spMkLst>
        </pc:spChg>
        <pc:picChg chg="add mod">
          <ac:chgData name="Wiley Lori" userId="S::a041993@sarasotacountyschools.net::a290523c-04ab-481c-b0e4-03e29cc688ad" providerId="AD" clId="Web-{C2D7F6A0-0CF5-6DB6-340C-BBE919D426C0}" dt="2025-04-15T17:23:25.766" v="97"/>
          <ac:picMkLst>
            <pc:docMk/>
            <pc:sldMk cId="2585676220" sldId="521"/>
            <ac:picMk id="4" creationId="{64DB2A86-A3F2-4320-EEAB-B7A300DA1050}"/>
          </ac:picMkLst>
        </pc:picChg>
        <pc:picChg chg="add mod">
          <ac:chgData name="Wiley Lori" userId="S::a041993@sarasotacountyschools.net::a290523c-04ab-481c-b0e4-03e29cc688ad" providerId="AD" clId="Web-{C2D7F6A0-0CF5-6DB6-340C-BBE919D426C0}" dt="2025-04-15T17:23:55.611" v="102"/>
          <ac:picMkLst>
            <pc:docMk/>
            <pc:sldMk cId="2585676220" sldId="521"/>
            <ac:picMk id="5" creationId="{B0BA9B8B-9602-260A-2E47-91587840D29F}"/>
          </ac:picMkLst>
        </pc:picChg>
      </pc:sldChg>
      <pc:sldMasterChg chg="add addSldLayout">
        <pc:chgData name="Wiley Lori" userId="S::a041993@sarasotacountyschools.net::a290523c-04ab-481c-b0e4-03e29cc688ad" providerId="AD" clId="Web-{C2D7F6A0-0CF5-6DB6-340C-BBE919D426C0}" dt="2025-04-15T17:15:36.984" v="5"/>
        <pc:sldMasterMkLst>
          <pc:docMk/>
          <pc:sldMasterMk cId="1686465787" sldId="2147483660"/>
        </pc:sldMasterMkLst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1664284205" sldId="2147483661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1486601876" sldId="2147483662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2364455386" sldId="2147483663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3254918598" sldId="2147483664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2419615505" sldId="2147483665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1415418838" sldId="2147483666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3181364038" sldId="2147483667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989805293" sldId="2147483668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4293293682" sldId="2147483669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3712932832" sldId="2147483670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1873105612" sldId="2147483671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818061491" sldId="2147483672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2994450818" sldId="2147483673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735902177" sldId="2147483674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897060239" sldId="2147483675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4059227475" sldId="2147483676"/>
          </pc:sldLayoutMkLst>
        </pc:sldLayoutChg>
        <pc:sldLayoutChg chg="add">
          <pc:chgData name="Wiley Lori" userId="S::a041993@sarasotacountyschools.net::a290523c-04ab-481c-b0e4-03e29cc688ad" providerId="AD" clId="Web-{C2D7F6A0-0CF5-6DB6-340C-BBE919D426C0}" dt="2025-04-15T17:15:36.984" v="5"/>
          <pc:sldLayoutMkLst>
            <pc:docMk/>
            <pc:sldMasterMk cId="1686465787" sldId="2147483660"/>
            <pc:sldLayoutMk cId="262113568" sldId="2147483677"/>
          </pc:sldLayoutMkLst>
        </pc:sldLayoutChg>
      </pc:sldMasterChg>
    </pc:docChg>
  </pc:docChgLst>
  <pc:docChgLst>
    <pc:chgData name="Wiley Lori" userId="S::a041993@sarasotacountyschools.net::a290523c-04ab-481c-b0e4-03e29cc688ad" providerId="AD" clId="Web-{57DD4B6C-1D44-D1FD-F900-3F2833F66283}"/>
    <pc:docChg chg="delSld modSld">
      <pc:chgData name="Wiley Lori" userId="S::a041993@sarasotacountyschools.net::a290523c-04ab-481c-b0e4-03e29cc688ad" providerId="AD" clId="Web-{57DD4B6C-1D44-D1FD-F900-3F2833F66283}" dt="2025-04-15T17:29:32.054" v="9"/>
      <pc:docMkLst>
        <pc:docMk/>
      </pc:docMkLst>
      <pc:sldChg chg="addSp modSp del mod setBg">
        <pc:chgData name="Wiley Lori" userId="S::a041993@sarasotacountyschools.net::a290523c-04ab-481c-b0e4-03e29cc688ad" providerId="AD" clId="Web-{57DD4B6C-1D44-D1FD-F900-3F2833F66283}" dt="2025-04-15T17:29:13.694" v="6"/>
        <pc:sldMkLst>
          <pc:docMk/>
          <pc:sldMk cId="4151956103" sldId="459"/>
        </pc:sldMkLst>
        <pc:picChg chg="add mod">
          <ac:chgData name="Wiley Lori" userId="S::a041993@sarasotacountyschools.net::a290523c-04ab-481c-b0e4-03e29cc688ad" providerId="AD" clId="Web-{57DD4B6C-1D44-D1FD-F900-3F2833F66283}" dt="2025-04-15T17:28:58.397" v="4"/>
          <ac:picMkLst>
            <pc:docMk/>
            <pc:sldMk cId="4151956103" sldId="459"/>
            <ac:picMk id="2" creationId="{CD88445A-66BA-C7E7-5065-10BA8031087B}"/>
          </ac:picMkLst>
        </pc:picChg>
        <pc:cxnChg chg="add">
          <ac:chgData name="Wiley Lori" userId="S::a041993@sarasotacountyschools.net::a290523c-04ab-481c-b0e4-03e29cc688ad" providerId="AD" clId="Web-{57DD4B6C-1D44-D1FD-F900-3F2833F66283}" dt="2025-04-15T17:28:58.397" v="4"/>
          <ac:cxnSpMkLst>
            <pc:docMk/>
            <pc:sldMk cId="4151956103" sldId="459"/>
            <ac:cxnSpMk id="7" creationId="{22F6364A-B358-4BEE-B158-0734D2C938D4}"/>
          </ac:cxnSpMkLst>
        </pc:cxnChg>
      </pc:sldChg>
      <pc:sldChg chg="addSp delSp modSp">
        <pc:chgData name="Wiley Lori" userId="S::a041993@sarasotacountyschools.net::a290523c-04ab-481c-b0e4-03e29cc688ad" providerId="AD" clId="Web-{57DD4B6C-1D44-D1FD-F900-3F2833F66283}" dt="2025-04-15T17:29:32.054" v="9"/>
        <pc:sldMkLst>
          <pc:docMk/>
          <pc:sldMk cId="2655424692" sldId="519"/>
        </pc:sldMkLst>
        <pc:picChg chg="add del mod">
          <ac:chgData name="Wiley Lori" userId="S::a041993@sarasotacountyschools.net::a290523c-04ab-481c-b0e4-03e29cc688ad" providerId="AD" clId="Web-{57DD4B6C-1D44-D1FD-F900-3F2833F66283}" dt="2025-04-15T17:29:32.054" v="9"/>
          <ac:picMkLst>
            <pc:docMk/>
            <pc:sldMk cId="2655424692" sldId="519"/>
            <ac:picMk id="2" creationId="{9E23A26B-6C02-FDEE-2C5F-EA6B59073BA6}"/>
          </ac:picMkLst>
        </pc:picChg>
        <pc:picChg chg="add mod">
          <ac:chgData name="Wiley Lori" userId="S::a041993@sarasotacountyschools.net::a290523c-04ab-481c-b0e4-03e29cc688ad" providerId="AD" clId="Web-{57DD4B6C-1D44-D1FD-F900-3F2833F66283}" dt="2025-04-15T17:29:28.304" v="8" actId="1076"/>
          <ac:picMkLst>
            <pc:docMk/>
            <pc:sldMk cId="2655424692" sldId="519"/>
            <ac:picMk id="3" creationId="{F3F3772D-797C-A683-0EAA-BF768E34013A}"/>
          </ac:picMkLst>
        </pc:picChg>
      </pc:sldChg>
    </pc:docChg>
  </pc:docChgLst>
  <pc:docChgLst>
    <pc:chgData name="Wiley Lori" userId="S::a041993@sarasotacountyschools.net::a290523c-04ab-481c-b0e4-03e29cc688ad" providerId="AD" clId="Web-{BD20B09E-45E2-74BD-2648-6310F525FA89}"/>
    <pc:docChg chg="addSld">
      <pc:chgData name="Wiley Lori" userId="S::a041993@sarasotacountyschools.net::a290523c-04ab-481c-b0e4-03e29cc688ad" providerId="AD" clId="Web-{BD20B09E-45E2-74BD-2648-6310F525FA89}" dt="2025-04-15T21:16:50.031" v="0"/>
      <pc:docMkLst>
        <pc:docMk/>
      </pc:docMkLst>
      <pc:sldChg chg="new">
        <pc:chgData name="Wiley Lori" userId="S::a041993@sarasotacountyschools.net::a290523c-04ab-481c-b0e4-03e29cc688ad" providerId="AD" clId="Web-{BD20B09E-45E2-74BD-2648-6310F525FA89}" dt="2025-04-15T21:16:50.031" v="0"/>
        <pc:sldMkLst>
          <pc:docMk/>
          <pc:sldMk cId="4129162603" sldId="534"/>
        </pc:sldMkLst>
      </pc:sldChg>
    </pc:docChg>
  </pc:docChgLst>
  <pc:docChgLst>
    <pc:chgData name="Bergman Lance" userId="441b8e9f-9390-43d5-9cdb-c7a57d35e771" providerId="ADAL" clId="{A949F34C-9987-430C-951E-FC05B1B52D5E}"/>
    <pc:docChg chg="custSel modSld">
      <pc:chgData name="Bergman Lance" userId="441b8e9f-9390-43d5-9cdb-c7a57d35e771" providerId="ADAL" clId="{A949F34C-9987-430C-951E-FC05B1B52D5E}" dt="2025-04-15T20:47:32.325" v="111" actId="478"/>
      <pc:docMkLst>
        <pc:docMk/>
      </pc:docMkLst>
      <pc:sldChg chg="modSp mod">
        <pc:chgData name="Bergman Lance" userId="441b8e9f-9390-43d5-9cdb-c7a57d35e771" providerId="ADAL" clId="{A949F34C-9987-430C-951E-FC05B1B52D5E}" dt="2025-04-15T20:21:01.759" v="96" actId="20577"/>
        <pc:sldMkLst>
          <pc:docMk/>
          <pc:sldMk cId="2286964506" sldId="282"/>
        </pc:sldMkLst>
        <pc:spChg chg="mod">
          <ac:chgData name="Bergman Lance" userId="441b8e9f-9390-43d5-9cdb-c7a57d35e771" providerId="ADAL" clId="{A949F34C-9987-430C-951E-FC05B1B52D5E}" dt="2025-04-15T20:21:01.759" v="96" actId="20577"/>
          <ac:spMkLst>
            <pc:docMk/>
            <pc:sldMk cId="2286964506" sldId="282"/>
            <ac:spMk id="3" creationId="{0772E0E9-8930-4900-8A9D-55BA53BF2691}"/>
          </ac:spMkLst>
        </pc:spChg>
      </pc:sldChg>
      <pc:sldChg chg="modSp mod">
        <pc:chgData name="Bergman Lance" userId="441b8e9f-9390-43d5-9cdb-c7a57d35e771" providerId="ADAL" clId="{A949F34C-9987-430C-951E-FC05B1B52D5E}" dt="2025-04-15T20:22:02.099" v="102" actId="1076"/>
        <pc:sldMkLst>
          <pc:docMk/>
          <pc:sldMk cId="1044097133" sldId="304"/>
        </pc:sldMkLst>
        <pc:spChg chg="mod">
          <ac:chgData name="Bergman Lance" userId="441b8e9f-9390-43d5-9cdb-c7a57d35e771" providerId="ADAL" clId="{A949F34C-9987-430C-951E-FC05B1B52D5E}" dt="2025-04-15T20:22:02.099" v="102" actId="1076"/>
          <ac:spMkLst>
            <pc:docMk/>
            <pc:sldMk cId="1044097133" sldId="304"/>
            <ac:spMk id="3" creationId="{00000000-0000-0000-0000-000000000000}"/>
          </ac:spMkLst>
        </pc:spChg>
      </pc:sldChg>
      <pc:sldChg chg="addSp delSp modSp mod">
        <pc:chgData name="Bergman Lance" userId="441b8e9f-9390-43d5-9cdb-c7a57d35e771" providerId="ADAL" clId="{A949F34C-9987-430C-951E-FC05B1B52D5E}" dt="2025-04-15T20:47:32.325" v="111" actId="478"/>
        <pc:sldMkLst>
          <pc:docMk/>
          <pc:sldMk cId="383223565" sldId="520"/>
        </pc:sldMkLst>
        <pc:spChg chg="add del mod">
          <ac:chgData name="Bergman Lance" userId="441b8e9f-9390-43d5-9cdb-c7a57d35e771" providerId="ADAL" clId="{A949F34C-9987-430C-951E-FC05B1B52D5E}" dt="2025-04-15T20:47:27.132" v="110" actId="478"/>
          <ac:spMkLst>
            <pc:docMk/>
            <pc:sldMk cId="383223565" sldId="520"/>
            <ac:spMk id="4" creationId="{A9586636-34A2-1CE3-CE60-01D4B1B6B5BE}"/>
          </ac:spMkLst>
        </pc:spChg>
        <pc:spChg chg="add del mod">
          <ac:chgData name="Bergman Lance" userId="441b8e9f-9390-43d5-9cdb-c7a57d35e771" providerId="ADAL" clId="{A949F34C-9987-430C-951E-FC05B1B52D5E}" dt="2025-04-15T20:47:32.325" v="111" actId="478"/>
          <ac:spMkLst>
            <pc:docMk/>
            <pc:sldMk cId="383223565" sldId="520"/>
            <ac:spMk id="5" creationId="{6F320D8C-B1EF-03B9-CE35-539923A2E7D4}"/>
          </ac:spMkLst>
        </pc:spChg>
      </pc:sldChg>
    </pc:docChg>
  </pc:docChgLst>
  <pc:docChgLst>
    <pc:chgData name="Wiley Lori" userId="S::a041993@sarasotacountyschools.net::a290523c-04ab-481c-b0e4-03e29cc688ad" providerId="AD" clId="Web-{F40D5EE9-D049-5B5C-FF5C-6C559FEBA70F}"/>
    <pc:docChg chg="addSld delSld modSld sldOrd">
      <pc:chgData name="Wiley Lori" userId="S::a041993@sarasotacountyschools.net::a290523c-04ab-481c-b0e4-03e29cc688ad" providerId="AD" clId="Web-{F40D5EE9-D049-5B5C-FF5C-6C559FEBA70F}" dt="2025-04-15T17:54:01.422" v="535" actId="20577"/>
      <pc:docMkLst>
        <pc:docMk/>
      </pc:docMkLst>
      <pc:sldChg chg="addSp modSp">
        <pc:chgData name="Wiley Lori" userId="S::a041993@sarasotacountyschools.net::a290523c-04ab-481c-b0e4-03e29cc688ad" providerId="AD" clId="Web-{F40D5EE9-D049-5B5C-FF5C-6C559FEBA70F}" dt="2025-04-15T17:39:41.885" v="302" actId="14100"/>
        <pc:sldMkLst>
          <pc:docMk/>
          <pc:sldMk cId="1238253544" sldId="256"/>
        </pc:sldMkLst>
        <pc:picChg chg="add mod">
          <ac:chgData name="Wiley Lori" userId="S::a041993@sarasotacountyschools.net::a290523c-04ab-481c-b0e4-03e29cc688ad" providerId="AD" clId="Web-{F40D5EE9-D049-5B5C-FF5C-6C559FEBA70F}" dt="2025-04-15T17:39:41.885" v="302" actId="14100"/>
          <ac:picMkLst>
            <pc:docMk/>
            <pc:sldMk cId="1238253544" sldId="256"/>
            <ac:picMk id="3" creationId="{63FDE407-7142-0280-D611-FB153560C42F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4:18.345" v="336" actId="14100"/>
        <pc:sldMkLst>
          <pc:docMk/>
          <pc:sldMk cId="1044097133" sldId="304"/>
        </pc:sldMkLst>
        <pc:picChg chg="add mod">
          <ac:chgData name="Wiley Lori" userId="S::a041993@sarasotacountyschools.net::a290523c-04ab-481c-b0e4-03e29cc688ad" providerId="AD" clId="Web-{F40D5EE9-D049-5B5C-FF5C-6C559FEBA70F}" dt="2025-04-15T17:44:18.345" v="336" actId="14100"/>
          <ac:picMkLst>
            <pc:docMk/>
            <pc:sldMk cId="1044097133" sldId="304"/>
            <ac:picMk id="6" creationId="{AAD69C58-4550-1AFF-4613-9BF8B704C9CB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3:33.469" v="327" actId="1076"/>
        <pc:sldMkLst>
          <pc:docMk/>
          <pc:sldMk cId="2110501698" sldId="422"/>
        </pc:sldMkLst>
        <pc:picChg chg="add mod">
          <ac:chgData name="Wiley Lori" userId="S::a041993@sarasotacountyschools.net::a290523c-04ab-481c-b0e4-03e29cc688ad" providerId="AD" clId="Web-{F40D5EE9-D049-5B5C-FF5C-6C559FEBA70F}" dt="2025-04-15T17:43:33.469" v="327" actId="1076"/>
          <ac:picMkLst>
            <pc:docMk/>
            <pc:sldMk cId="2110501698" sldId="422"/>
            <ac:picMk id="5" creationId="{312630E8-7506-0D6E-F4E7-12A92BD2A433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3:15.703" v="323" actId="1076"/>
        <pc:sldMkLst>
          <pc:docMk/>
          <pc:sldMk cId="4005046441" sldId="427"/>
        </pc:sldMkLst>
        <pc:picChg chg="add mod">
          <ac:chgData name="Wiley Lori" userId="S::a041993@sarasotacountyschools.net::a290523c-04ab-481c-b0e4-03e29cc688ad" providerId="AD" clId="Web-{F40D5EE9-D049-5B5C-FF5C-6C559FEBA70F}" dt="2025-04-15T17:43:15.703" v="323" actId="1076"/>
          <ac:picMkLst>
            <pc:docMk/>
            <pc:sldMk cId="4005046441" sldId="427"/>
            <ac:picMk id="5" creationId="{4CAF8047-B8A6-485D-7FD6-4B710AEC9C45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0:25.246" v="308" actId="1076"/>
        <pc:sldMkLst>
          <pc:docMk/>
          <pc:sldMk cId="1795924037" sldId="428"/>
        </pc:sldMkLst>
        <pc:picChg chg="add mod">
          <ac:chgData name="Wiley Lori" userId="S::a041993@sarasotacountyschools.net::a290523c-04ab-481c-b0e4-03e29cc688ad" providerId="AD" clId="Web-{F40D5EE9-D049-5B5C-FF5C-6C559FEBA70F}" dt="2025-04-15T17:40:25.246" v="308" actId="1076"/>
          <ac:picMkLst>
            <pc:docMk/>
            <pc:sldMk cId="1795924037" sldId="428"/>
            <ac:picMk id="5" creationId="{A4441AD9-08B6-E9F5-B764-0604F9987A94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2:58.953" v="319" actId="1076"/>
        <pc:sldMkLst>
          <pc:docMk/>
          <pc:sldMk cId="878342914" sldId="433"/>
        </pc:sldMkLst>
        <pc:picChg chg="add mod">
          <ac:chgData name="Wiley Lori" userId="S::a041993@sarasotacountyschools.net::a290523c-04ab-481c-b0e4-03e29cc688ad" providerId="AD" clId="Web-{F40D5EE9-D049-5B5C-FF5C-6C559FEBA70F}" dt="2025-04-15T17:42:58.953" v="319" actId="1076"/>
          <ac:picMkLst>
            <pc:docMk/>
            <pc:sldMk cId="878342914" sldId="433"/>
            <ac:picMk id="4" creationId="{9261E1FA-8105-91A3-21F5-67775083F163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1:31.044" v="315" actId="1076"/>
        <pc:sldMkLst>
          <pc:docMk/>
          <pc:sldMk cId="574085462" sldId="435"/>
        </pc:sldMkLst>
        <pc:picChg chg="add mod">
          <ac:chgData name="Wiley Lori" userId="S::a041993@sarasotacountyschools.net::a290523c-04ab-481c-b0e4-03e29cc688ad" providerId="AD" clId="Web-{F40D5EE9-D049-5B5C-FF5C-6C559FEBA70F}" dt="2025-04-15T17:41:31.044" v="315" actId="1076"/>
          <ac:picMkLst>
            <pc:docMk/>
            <pc:sldMk cId="574085462" sldId="435"/>
            <ac:picMk id="4" creationId="{794C0863-333B-9BE2-BA63-0E89D1F9C9C0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0:54.887" v="311" actId="14100"/>
        <pc:sldMkLst>
          <pc:docMk/>
          <pc:sldMk cId="1002391946" sldId="438"/>
        </pc:sldMkLst>
        <pc:picChg chg="add mod">
          <ac:chgData name="Wiley Lori" userId="S::a041993@sarasotacountyschools.net::a290523c-04ab-481c-b0e4-03e29cc688ad" providerId="AD" clId="Web-{F40D5EE9-D049-5B5C-FF5C-6C559FEBA70F}" dt="2025-04-15T17:40:54.887" v="311" actId="14100"/>
          <ac:picMkLst>
            <pc:docMk/>
            <pc:sldMk cId="1002391946" sldId="438"/>
            <ac:picMk id="5" creationId="{6928B2D3-CA6C-3457-BABC-FC60B8A32698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3:52.829" v="331" actId="1076"/>
        <pc:sldMkLst>
          <pc:docMk/>
          <pc:sldMk cId="2998442523" sldId="441"/>
        </pc:sldMkLst>
        <pc:picChg chg="add mod">
          <ac:chgData name="Wiley Lori" userId="S::a041993@sarasotacountyschools.net::a290523c-04ab-481c-b0e4-03e29cc688ad" providerId="AD" clId="Web-{F40D5EE9-D049-5B5C-FF5C-6C559FEBA70F}" dt="2025-04-15T17:43:52.829" v="331" actId="1076"/>
          <ac:picMkLst>
            <pc:docMk/>
            <pc:sldMk cId="2998442523" sldId="441"/>
            <ac:picMk id="5" creationId="{E4000A07-3BDE-0750-1274-58FCDD60B8BF}"/>
          </ac:picMkLst>
        </pc:picChg>
      </pc:sldChg>
      <pc:sldChg chg="addSp modSp">
        <pc:chgData name="Wiley Lori" userId="S::a041993@sarasotacountyschools.net::a290523c-04ab-481c-b0e4-03e29cc688ad" providerId="AD" clId="Web-{F40D5EE9-D049-5B5C-FF5C-6C559FEBA70F}" dt="2025-04-15T17:45:42.425" v="404" actId="1076"/>
        <pc:sldMkLst>
          <pc:docMk/>
          <pc:sldMk cId="47980918" sldId="448"/>
        </pc:sldMkLst>
        <pc:spChg chg="mod">
          <ac:chgData name="Wiley Lori" userId="S::a041993@sarasotacountyschools.net::a290523c-04ab-481c-b0e4-03e29cc688ad" providerId="AD" clId="Web-{F40D5EE9-D049-5B5C-FF5C-6C559FEBA70F}" dt="2025-04-15T17:45:35.722" v="400" actId="20577"/>
          <ac:spMkLst>
            <pc:docMk/>
            <pc:sldMk cId="47980918" sldId="448"/>
            <ac:spMk id="3" creationId="{00000000-0000-0000-0000-000000000000}"/>
          </ac:spMkLst>
        </pc:spChg>
        <pc:picChg chg="add mod">
          <ac:chgData name="Wiley Lori" userId="S::a041993@sarasotacountyschools.net::a290523c-04ab-481c-b0e4-03e29cc688ad" providerId="AD" clId="Web-{F40D5EE9-D049-5B5C-FF5C-6C559FEBA70F}" dt="2025-04-15T17:45:42.425" v="404" actId="1076"/>
          <ac:picMkLst>
            <pc:docMk/>
            <pc:sldMk cId="47980918" sldId="448"/>
            <ac:picMk id="5" creationId="{F6AF4AE2-714C-18AD-8577-E872EFF424FD}"/>
          </ac:picMkLst>
        </pc:picChg>
      </pc:sldChg>
      <pc:sldChg chg="del">
        <pc:chgData name="Wiley Lori" userId="S::a041993@sarasotacountyschools.net::a290523c-04ab-481c-b0e4-03e29cc688ad" providerId="AD" clId="Web-{F40D5EE9-D049-5B5C-FF5C-6C559FEBA70F}" dt="2025-04-15T17:39:15.385" v="298"/>
        <pc:sldMkLst>
          <pc:docMk/>
          <pc:sldMk cId="1769762402" sldId="517"/>
        </pc:sldMkLst>
      </pc:sldChg>
      <pc:sldChg chg="del">
        <pc:chgData name="Wiley Lori" userId="S::a041993@sarasotacountyschools.net::a290523c-04ab-481c-b0e4-03e29cc688ad" providerId="AD" clId="Web-{F40D5EE9-D049-5B5C-FF5C-6C559FEBA70F}" dt="2025-04-15T17:39:18.947" v="299"/>
        <pc:sldMkLst>
          <pc:docMk/>
          <pc:sldMk cId="2057993083" sldId="518"/>
        </pc:sldMkLst>
      </pc:sldChg>
      <pc:sldChg chg="addSp delSp modSp">
        <pc:chgData name="Wiley Lori" userId="S::a041993@sarasotacountyschools.net::a290523c-04ab-481c-b0e4-03e29cc688ad" providerId="AD" clId="Web-{F40D5EE9-D049-5B5C-FF5C-6C559FEBA70F}" dt="2025-04-15T17:53:32.078" v="516" actId="14100"/>
        <pc:sldMkLst>
          <pc:docMk/>
          <pc:sldMk cId="2655424692" sldId="519"/>
        </pc:sldMkLst>
        <pc:spChg chg="add mod">
          <ac:chgData name="Wiley Lori" userId="S::a041993@sarasotacountyschools.net::a290523c-04ab-481c-b0e4-03e29cc688ad" providerId="AD" clId="Web-{F40D5EE9-D049-5B5C-FF5C-6C559FEBA70F}" dt="2025-04-15T17:49:13.759" v="456" actId="1076"/>
          <ac:spMkLst>
            <pc:docMk/>
            <pc:sldMk cId="2655424692" sldId="519"/>
            <ac:spMk id="2" creationId="{0AE7F4A0-3E75-F3F0-9F20-C96D119332F9}"/>
          </ac:spMkLst>
        </pc:spChg>
        <pc:spChg chg="add mod">
          <ac:chgData name="Wiley Lori" userId="S::a041993@sarasotacountyschools.net::a290523c-04ab-481c-b0e4-03e29cc688ad" providerId="AD" clId="Web-{F40D5EE9-D049-5B5C-FF5C-6C559FEBA70F}" dt="2025-04-15T17:52:42.201" v="506" actId="1076"/>
          <ac:spMkLst>
            <pc:docMk/>
            <pc:sldMk cId="2655424692" sldId="519"/>
            <ac:spMk id="6" creationId="{B5C60924-256E-3F4B-D9A9-B3D172204A99}"/>
          </ac:spMkLst>
        </pc:spChg>
        <pc:spChg chg="add mod">
          <ac:chgData name="Wiley Lori" userId="S::a041993@sarasotacountyschools.net::a290523c-04ab-481c-b0e4-03e29cc688ad" providerId="AD" clId="Web-{F40D5EE9-D049-5B5C-FF5C-6C559FEBA70F}" dt="2025-04-15T17:53:00.092" v="511" actId="1076"/>
          <ac:spMkLst>
            <pc:docMk/>
            <pc:sldMk cId="2655424692" sldId="519"/>
            <ac:spMk id="7" creationId="{EE44E087-1DA7-459E-B0E0-B119C978BE35}"/>
          </ac:spMkLst>
        </pc:spChg>
        <pc:spChg chg="add mod">
          <ac:chgData name="Wiley Lori" userId="S::a041993@sarasotacountyschools.net::a290523c-04ab-481c-b0e4-03e29cc688ad" providerId="AD" clId="Web-{F40D5EE9-D049-5B5C-FF5C-6C559FEBA70F}" dt="2025-04-15T17:53:07.483" v="512" actId="1076"/>
          <ac:spMkLst>
            <pc:docMk/>
            <pc:sldMk cId="2655424692" sldId="519"/>
            <ac:spMk id="10" creationId="{9AC40EFE-0195-7AC7-7310-888DF6B054D1}"/>
          </ac:spMkLst>
        </pc:spChg>
        <pc:spChg chg="add mod">
          <ac:chgData name="Wiley Lori" userId="S::a041993@sarasotacountyschools.net::a290523c-04ab-481c-b0e4-03e29cc688ad" providerId="AD" clId="Web-{F40D5EE9-D049-5B5C-FF5C-6C559FEBA70F}" dt="2025-04-15T17:53:32.078" v="516" actId="14100"/>
          <ac:spMkLst>
            <pc:docMk/>
            <pc:sldMk cId="2655424692" sldId="519"/>
            <ac:spMk id="11" creationId="{CCDE826C-8E9B-5E02-B3BE-6612152F14BF}"/>
          </ac:spMkLst>
        </pc:spChg>
        <pc:picChg chg="del">
          <ac:chgData name="Wiley Lori" userId="S::a041993@sarasotacountyschools.net::a290523c-04ab-481c-b0e4-03e29cc688ad" providerId="AD" clId="Web-{F40D5EE9-D049-5B5C-FF5C-6C559FEBA70F}" dt="2025-04-15T17:45:56.816" v="405"/>
          <ac:picMkLst>
            <pc:docMk/>
            <pc:sldMk cId="2655424692" sldId="519"/>
            <ac:picMk id="3" creationId="{F3F3772D-797C-A683-0EAA-BF768E34013A}"/>
          </ac:picMkLst>
        </pc:picChg>
        <pc:picChg chg="add mod">
          <ac:chgData name="Wiley Lori" userId="S::a041993@sarasotacountyschools.net::a290523c-04ab-481c-b0e4-03e29cc688ad" providerId="AD" clId="Web-{F40D5EE9-D049-5B5C-FF5C-6C559FEBA70F}" dt="2025-04-15T17:52:54.514" v="509" actId="1076"/>
          <ac:picMkLst>
            <pc:docMk/>
            <pc:sldMk cId="2655424692" sldId="519"/>
            <ac:picMk id="5" creationId="{353C5BF5-D3D4-7F03-157C-C86A5D163885}"/>
          </ac:picMkLst>
        </pc:picChg>
        <pc:picChg chg="add mod">
          <ac:chgData name="Wiley Lori" userId="S::a041993@sarasotacountyschools.net::a290523c-04ab-481c-b0e4-03e29cc688ad" providerId="AD" clId="Web-{F40D5EE9-D049-5B5C-FF5C-6C559FEBA70F}" dt="2025-04-15T17:52:56.467" v="510" actId="1076"/>
          <ac:picMkLst>
            <pc:docMk/>
            <pc:sldMk cId="2655424692" sldId="519"/>
            <ac:picMk id="9" creationId="{D40E4E70-A787-0C93-6CFF-6C48526CD8AD}"/>
          </ac:picMkLst>
        </pc:picChg>
      </pc:sldChg>
      <pc:sldChg chg="addSp delSp modSp new ord addAnim">
        <pc:chgData name="Wiley Lori" userId="S::a041993@sarasotacountyschools.net::a290523c-04ab-481c-b0e4-03e29cc688ad" providerId="AD" clId="Web-{F40D5EE9-D049-5B5C-FF5C-6C559FEBA70F}" dt="2025-04-15T17:46:56.193" v="408"/>
        <pc:sldMkLst>
          <pc:docMk/>
          <pc:sldMk cId="3236368359" sldId="522"/>
        </pc:sldMkLst>
        <pc:spChg chg="mod">
          <ac:chgData name="Wiley Lori" userId="S::a041993@sarasotacountyschools.net::a290523c-04ab-481c-b0e4-03e29cc688ad" providerId="AD" clId="Web-{F40D5EE9-D049-5B5C-FF5C-6C559FEBA70F}" dt="2025-04-15T17:34:58.019" v="55" actId="20577"/>
          <ac:spMkLst>
            <pc:docMk/>
            <pc:sldMk cId="3236368359" sldId="522"/>
            <ac:spMk id="2" creationId="{B37346CA-09F1-CD98-683F-87EED456E961}"/>
          </ac:spMkLst>
        </pc:spChg>
        <pc:spChg chg="add del mod">
          <ac:chgData name="Wiley Lori" userId="S::a041993@sarasotacountyschools.net::a290523c-04ab-481c-b0e4-03e29cc688ad" providerId="AD" clId="Web-{F40D5EE9-D049-5B5C-FF5C-6C559FEBA70F}" dt="2025-04-15T17:31:26.295" v="11"/>
          <ac:spMkLst>
            <pc:docMk/>
            <pc:sldMk cId="3236368359" sldId="522"/>
            <ac:spMk id="3" creationId="{015C8D6C-FF55-5D84-3BDF-3D49D3879F91}"/>
          </ac:spMkLst>
        </pc:spChg>
        <pc:spChg chg="mod">
          <ac:chgData name="Wiley Lori" userId="S::a041993@sarasotacountyschools.net::a290523c-04ab-481c-b0e4-03e29cc688ad" providerId="AD" clId="Web-{F40D5EE9-D049-5B5C-FF5C-6C559FEBA70F}" dt="2025-04-15T17:39:56.636" v="303" actId="1076"/>
          <ac:spMkLst>
            <pc:docMk/>
            <pc:sldMk cId="3236368359" sldId="522"/>
            <ac:spMk id="4" creationId="{DD27CD5B-04AB-2802-03A7-C209CB5C1DAC}"/>
          </ac:spMkLst>
        </pc:spChg>
        <pc:picChg chg="add del mod ord">
          <ac:chgData name="Wiley Lori" userId="S::a041993@sarasotacountyschools.net::a290523c-04ab-481c-b0e4-03e29cc688ad" providerId="AD" clId="Web-{F40D5EE9-D049-5B5C-FF5C-6C559FEBA70F}" dt="2025-04-15T17:30:39.044" v="2"/>
          <ac:picMkLst>
            <pc:docMk/>
            <pc:sldMk cId="3236368359" sldId="522"/>
            <ac:picMk id="5" creationId="{8F181945-0A44-286E-92F8-BE0E81A8B42E}"/>
          </ac:picMkLst>
        </pc:picChg>
        <pc:picChg chg="add del mod ord">
          <ac:chgData name="Wiley Lori" userId="S::a041993@sarasotacountyschools.net::a290523c-04ab-481c-b0e4-03e29cc688ad" providerId="AD" clId="Web-{F40D5EE9-D049-5B5C-FF5C-6C559FEBA70F}" dt="2025-04-15T17:30:46.763" v="4"/>
          <ac:picMkLst>
            <pc:docMk/>
            <pc:sldMk cId="3236368359" sldId="522"/>
            <ac:picMk id="6" creationId="{7ED294EC-618E-0F85-16A7-F0510F7C2660}"/>
          </ac:picMkLst>
        </pc:picChg>
        <pc:picChg chg="add mod">
          <ac:chgData name="Wiley Lori" userId="S::a041993@sarasotacountyschools.net::a290523c-04ab-481c-b0e4-03e29cc688ad" providerId="AD" clId="Web-{F40D5EE9-D049-5B5C-FF5C-6C559FEBA70F}" dt="2025-04-15T17:40:00.495" v="304" actId="1076"/>
          <ac:picMkLst>
            <pc:docMk/>
            <pc:sldMk cId="3236368359" sldId="522"/>
            <ac:picMk id="8" creationId="{4B22F431-2F48-3151-E73D-67224D2F9813}"/>
          </ac:picMkLst>
        </pc:picChg>
      </pc:sldChg>
      <pc:sldChg chg="add del ord">
        <pc:chgData name="Wiley Lori" userId="S::a041993@sarasotacountyschools.net::a290523c-04ab-481c-b0e4-03e29cc688ad" providerId="AD" clId="Web-{F40D5EE9-D049-5B5C-FF5C-6C559FEBA70F}" dt="2025-04-15T17:53:37.172" v="517"/>
        <pc:sldMkLst>
          <pc:docMk/>
          <pc:sldMk cId="1397775919" sldId="532"/>
        </pc:sldMkLst>
      </pc:sldChg>
      <pc:sldChg chg="addSp modSp add replId">
        <pc:chgData name="Wiley Lori" userId="S::a041993@sarasotacountyschools.net::a290523c-04ab-481c-b0e4-03e29cc688ad" providerId="AD" clId="Web-{F40D5EE9-D049-5B5C-FF5C-6C559FEBA70F}" dt="2025-04-15T17:54:01.422" v="535" actId="20577"/>
        <pc:sldMkLst>
          <pc:docMk/>
          <pc:sldMk cId="3759614866" sldId="533"/>
        </pc:sldMkLst>
        <pc:spChg chg="add mod">
          <ac:chgData name="Wiley Lori" userId="S::a041993@sarasotacountyschools.net::a290523c-04ab-481c-b0e4-03e29cc688ad" providerId="AD" clId="Web-{F40D5EE9-D049-5B5C-FF5C-6C559FEBA70F}" dt="2025-04-15T17:54:01.422" v="535" actId="20577"/>
          <ac:spMkLst>
            <pc:docMk/>
            <pc:sldMk cId="3759614866" sldId="533"/>
            <ac:spMk id="2" creationId="{33430D1C-6E5C-0829-5CF6-A4FAB056976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CFF62-976C-43BB-8F28-386B95D55B6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114694-3CF2-4D4E-AF0B-B6851400AE4B}">
      <dgm:prSet custT="1"/>
      <dgm:spPr/>
      <dgm:t>
        <a:bodyPr/>
        <a:lstStyle/>
        <a:p>
          <a:r>
            <a:rPr lang="en-US" sz="1800" b="1">
              <a:solidFill>
                <a:srgbClr val="0070C0"/>
              </a:solidFill>
            </a:rPr>
            <a:t>University of South Florida </a:t>
          </a:r>
          <a:endParaRPr lang="en-US" sz="1800">
            <a:solidFill>
              <a:srgbClr val="0070C0"/>
            </a:solidFill>
          </a:endParaRPr>
        </a:p>
      </dgm:t>
    </dgm:pt>
    <dgm:pt modelId="{252D3A57-A940-40F1-9E03-F626DC72B93F}" type="parTrans" cxnId="{8BCB5B00-1600-4652-AB33-7DC56D9141B9}">
      <dgm:prSet/>
      <dgm:spPr/>
      <dgm:t>
        <a:bodyPr/>
        <a:lstStyle/>
        <a:p>
          <a:endParaRPr lang="en-US"/>
        </a:p>
      </dgm:t>
    </dgm:pt>
    <dgm:pt modelId="{6485C671-3015-44A6-8B00-EEEA9740DDA0}" type="sibTrans" cxnId="{8BCB5B00-1600-4652-AB33-7DC56D9141B9}">
      <dgm:prSet/>
      <dgm:spPr/>
      <dgm:t>
        <a:bodyPr/>
        <a:lstStyle/>
        <a:p>
          <a:endParaRPr lang="en-US"/>
        </a:p>
      </dgm:t>
    </dgm:pt>
    <dgm:pt modelId="{4179AC4D-3295-43AE-8C4E-9A0FCED57F78}">
      <dgm:prSet/>
      <dgm:spPr/>
      <dgm:t>
        <a:bodyPr/>
        <a:lstStyle/>
        <a:p>
          <a:r>
            <a:rPr lang="en-US" i="1">
              <a:solidFill>
                <a:srgbClr val="00B050"/>
              </a:solidFill>
            </a:rPr>
            <a:t>2025	        88 Apps	87 Admit (TBD)		1 Deny  </a:t>
          </a:r>
          <a:endParaRPr lang="en-US">
            <a:solidFill>
              <a:srgbClr val="00B050"/>
            </a:solidFill>
          </a:endParaRPr>
        </a:p>
      </dgm:t>
    </dgm:pt>
    <dgm:pt modelId="{FFDD0E3B-7BFD-4C99-92B1-25382DCA14B1}" type="parTrans" cxnId="{35C0D735-F2E2-4D07-85C4-EA081B513249}">
      <dgm:prSet/>
      <dgm:spPr/>
      <dgm:t>
        <a:bodyPr/>
        <a:lstStyle/>
        <a:p>
          <a:endParaRPr lang="en-US"/>
        </a:p>
      </dgm:t>
    </dgm:pt>
    <dgm:pt modelId="{6F7B909D-F072-44F6-9B80-44BB3A0CA709}" type="sibTrans" cxnId="{35C0D735-F2E2-4D07-85C4-EA081B513249}">
      <dgm:prSet/>
      <dgm:spPr/>
      <dgm:t>
        <a:bodyPr/>
        <a:lstStyle/>
        <a:p>
          <a:endParaRPr lang="en-US"/>
        </a:p>
      </dgm:t>
    </dgm:pt>
    <dgm:pt modelId="{6864BF38-780C-472A-9E41-F6A4B1B6E4B0}">
      <dgm:prSet/>
      <dgm:spPr/>
      <dgm:t>
        <a:bodyPr/>
        <a:lstStyle/>
        <a:p>
          <a:r>
            <a:rPr lang="en-US"/>
            <a:t>2023	        109 Apps	108 Admit (28)		1 Deny</a:t>
          </a:r>
        </a:p>
      </dgm:t>
    </dgm:pt>
    <dgm:pt modelId="{BF983547-E4EC-4D18-8E95-D75E9BED204C}" type="parTrans" cxnId="{2D61936F-C381-4608-A01F-F2E46F418717}">
      <dgm:prSet/>
      <dgm:spPr/>
      <dgm:t>
        <a:bodyPr/>
        <a:lstStyle/>
        <a:p>
          <a:endParaRPr lang="en-US"/>
        </a:p>
      </dgm:t>
    </dgm:pt>
    <dgm:pt modelId="{BB50F296-F40C-44B0-B1C3-40AC14D67E22}" type="sibTrans" cxnId="{2D61936F-C381-4608-A01F-F2E46F418717}">
      <dgm:prSet/>
      <dgm:spPr/>
      <dgm:t>
        <a:bodyPr/>
        <a:lstStyle/>
        <a:p>
          <a:endParaRPr lang="en-US"/>
        </a:p>
      </dgm:t>
    </dgm:pt>
    <dgm:pt modelId="{ADB5B096-44CB-464D-B2E2-F06F3850BF40}">
      <dgm:prSet/>
      <dgm:spPr/>
      <dgm:t>
        <a:bodyPr/>
        <a:lstStyle/>
        <a:p>
          <a:r>
            <a:rPr lang="en-US"/>
            <a:t>2022	        112	Apps	106 Admit (29)		6 Deny</a:t>
          </a:r>
        </a:p>
      </dgm:t>
    </dgm:pt>
    <dgm:pt modelId="{E6212E88-A3E2-493B-B2F0-E875730E227D}" type="parTrans" cxnId="{58497851-7C22-48AB-985D-346CC3C0CC42}">
      <dgm:prSet/>
      <dgm:spPr/>
      <dgm:t>
        <a:bodyPr/>
        <a:lstStyle/>
        <a:p>
          <a:endParaRPr lang="en-US"/>
        </a:p>
      </dgm:t>
    </dgm:pt>
    <dgm:pt modelId="{1C7E3790-E151-4206-B6BB-AC3EF0D810A4}" type="sibTrans" cxnId="{58497851-7C22-48AB-985D-346CC3C0CC42}">
      <dgm:prSet/>
      <dgm:spPr/>
      <dgm:t>
        <a:bodyPr/>
        <a:lstStyle/>
        <a:p>
          <a:endParaRPr lang="en-US"/>
        </a:p>
      </dgm:t>
    </dgm:pt>
    <dgm:pt modelId="{B05A1E18-AB1F-46EC-8C18-0D0FB7E42834}">
      <dgm:prSet/>
      <dgm:spPr/>
      <dgm:t>
        <a:bodyPr/>
        <a:lstStyle/>
        <a:p>
          <a:r>
            <a:rPr lang="en-US"/>
            <a:t>2021	        38  Apps	34 Admit (10		4 Deny</a:t>
          </a:r>
        </a:p>
      </dgm:t>
    </dgm:pt>
    <dgm:pt modelId="{A531FCC6-FABB-422F-B971-9D43A9E66704}" type="parTrans" cxnId="{93D81469-D2B8-44FE-9F0C-94A2867C1173}">
      <dgm:prSet/>
      <dgm:spPr/>
      <dgm:t>
        <a:bodyPr/>
        <a:lstStyle/>
        <a:p>
          <a:endParaRPr lang="en-US"/>
        </a:p>
      </dgm:t>
    </dgm:pt>
    <dgm:pt modelId="{871D57BF-91CA-41B4-A298-18896B6BBEF6}" type="sibTrans" cxnId="{93D81469-D2B8-44FE-9F0C-94A2867C1173}">
      <dgm:prSet/>
      <dgm:spPr/>
      <dgm:t>
        <a:bodyPr/>
        <a:lstStyle/>
        <a:p>
          <a:endParaRPr lang="en-US"/>
        </a:p>
      </dgm:t>
    </dgm:pt>
    <dgm:pt modelId="{65AEB270-F03E-4385-A24C-E82CA7E4539F}">
      <dgm:prSet custT="1"/>
      <dgm:spPr/>
      <dgm:t>
        <a:bodyPr/>
        <a:lstStyle/>
        <a:p>
          <a:r>
            <a:rPr lang="en-US" sz="1800" b="1">
              <a:solidFill>
                <a:srgbClr val="0070C0"/>
              </a:solidFill>
            </a:rPr>
            <a:t>University of Central Florida </a:t>
          </a:r>
          <a:endParaRPr lang="en-US" sz="1800">
            <a:solidFill>
              <a:srgbClr val="0070C0"/>
            </a:solidFill>
          </a:endParaRPr>
        </a:p>
      </dgm:t>
    </dgm:pt>
    <dgm:pt modelId="{FFD8CB3D-75C0-406B-A95A-CCEC7B5AEC41}" type="parTrans" cxnId="{569CA0D3-90CE-47EC-948B-07DF9D9A88DC}">
      <dgm:prSet/>
      <dgm:spPr/>
      <dgm:t>
        <a:bodyPr/>
        <a:lstStyle/>
        <a:p>
          <a:endParaRPr lang="en-US"/>
        </a:p>
      </dgm:t>
    </dgm:pt>
    <dgm:pt modelId="{49FF3E2F-9550-41E7-82CC-89716ECF4E92}" type="sibTrans" cxnId="{569CA0D3-90CE-47EC-948B-07DF9D9A88DC}">
      <dgm:prSet/>
      <dgm:spPr/>
      <dgm:t>
        <a:bodyPr/>
        <a:lstStyle/>
        <a:p>
          <a:endParaRPr lang="en-US"/>
        </a:p>
      </dgm:t>
    </dgm:pt>
    <dgm:pt modelId="{6F948690-9785-4377-8E4D-B9E70DDB4D11}">
      <dgm:prSet/>
      <dgm:spPr/>
      <dgm:t>
        <a:bodyPr/>
        <a:lstStyle/>
        <a:p>
          <a:r>
            <a:rPr lang="en-US" i="1">
              <a:solidFill>
                <a:srgbClr val="00B050"/>
              </a:solidFill>
            </a:rPr>
            <a:t>2025	        55 Apps	55 Admit 		 (4 Incomplete/Waitlist)</a:t>
          </a:r>
          <a:endParaRPr lang="en-US">
            <a:solidFill>
              <a:srgbClr val="00B050"/>
            </a:solidFill>
          </a:endParaRPr>
        </a:p>
      </dgm:t>
    </dgm:pt>
    <dgm:pt modelId="{CB96F332-0D4D-4D64-AB9C-15C890B334D7}" type="parTrans" cxnId="{E6D07A76-551F-4E18-86F7-8F1AAB7DE2A9}">
      <dgm:prSet/>
      <dgm:spPr/>
      <dgm:t>
        <a:bodyPr/>
        <a:lstStyle/>
        <a:p>
          <a:endParaRPr lang="en-US"/>
        </a:p>
      </dgm:t>
    </dgm:pt>
    <dgm:pt modelId="{0803438A-848B-4FC6-9466-B0AFE0B184C4}" type="sibTrans" cxnId="{E6D07A76-551F-4E18-86F7-8F1AAB7DE2A9}">
      <dgm:prSet/>
      <dgm:spPr/>
      <dgm:t>
        <a:bodyPr/>
        <a:lstStyle/>
        <a:p>
          <a:endParaRPr lang="en-US"/>
        </a:p>
      </dgm:t>
    </dgm:pt>
    <dgm:pt modelId="{E17CBEE3-FC5D-462E-96BB-1AD6F80E3E27}">
      <dgm:prSet/>
      <dgm:spPr/>
      <dgm:t>
        <a:bodyPr/>
        <a:lstStyle/>
        <a:p>
          <a:r>
            <a:rPr lang="en-US"/>
            <a:t>2023	        59 Apps	54 Admit (7)		5 Deny</a:t>
          </a:r>
        </a:p>
      </dgm:t>
    </dgm:pt>
    <dgm:pt modelId="{E1181856-A82E-4EF2-8A04-C9FD1FC3CDE8}" type="parTrans" cxnId="{6CF6BF8D-A1B3-44EA-9B67-D0792E9BBE48}">
      <dgm:prSet/>
      <dgm:spPr/>
      <dgm:t>
        <a:bodyPr/>
        <a:lstStyle/>
        <a:p>
          <a:endParaRPr lang="en-US"/>
        </a:p>
      </dgm:t>
    </dgm:pt>
    <dgm:pt modelId="{268DC3FC-4F81-4120-B687-FBFD639705BB}" type="sibTrans" cxnId="{6CF6BF8D-A1B3-44EA-9B67-D0792E9BBE48}">
      <dgm:prSet/>
      <dgm:spPr/>
      <dgm:t>
        <a:bodyPr/>
        <a:lstStyle/>
        <a:p>
          <a:endParaRPr lang="en-US"/>
        </a:p>
      </dgm:t>
    </dgm:pt>
    <dgm:pt modelId="{5B098F89-E089-4717-A2E3-FB2180F6C182}">
      <dgm:prSet/>
      <dgm:spPr/>
      <dgm:t>
        <a:bodyPr/>
        <a:lstStyle/>
        <a:p>
          <a:r>
            <a:rPr lang="en-US"/>
            <a:t>2022	        67 Apps	64 Admit (16)		3 Deny/</a:t>
          </a:r>
          <a:r>
            <a:rPr lang="en-US" err="1"/>
            <a:t>Unk</a:t>
          </a:r>
          <a:endParaRPr lang="en-US"/>
        </a:p>
      </dgm:t>
    </dgm:pt>
    <dgm:pt modelId="{A4365228-C4D7-4D97-8807-5F577B05FB6D}" type="parTrans" cxnId="{A66755D3-3D31-49AE-9A01-510D889EA691}">
      <dgm:prSet/>
      <dgm:spPr/>
      <dgm:t>
        <a:bodyPr/>
        <a:lstStyle/>
        <a:p>
          <a:endParaRPr lang="en-US"/>
        </a:p>
      </dgm:t>
    </dgm:pt>
    <dgm:pt modelId="{524BC385-D620-47FD-95DD-E701866CEF15}" type="sibTrans" cxnId="{A66755D3-3D31-49AE-9A01-510D889EA691}">
      <dgm:prSet/>
      <dgm:spPr/>
      <dgm:t>
        <a:bodyPr/>
        <a:lstStyle/>
        <a:p>
          <a:endParaRPr lang="en-US"/>
        </a:p>
      </dgm:t>
    </dgm:pt>
    <dgm:pt modelId="{544C789D-43D3-4EE9-A65D-C96C604FF892}">
      <dgm:prSet/>
      <dgm:spPr/>
      <dgm:t>
        <a:bodyPr/>
        <a:lstStyle/>
        <a:p>
          <a:r>
            <a:rPr lang="en-US"/>
            <a:t>2021	        38 Apps	34 Admit (10)		6 Deny/</a:t>
          </a:r>
          <a:r>
            <a:rPr lang="en-US" err="1"/>
            <a:t>Unk</a:t>
          </a:r>
          <a:endParaRPr lang="en-US"/>
        </a:p>
      </dgm:t>
    </dgm:pt>
    <dgm:pt modelId="{24FC2A77-91AF-4A25-8824-DB0E76AC19E4}" type="parTrans" cxnId="{6B705DA1-FBEF-4D7F-AF48-ED1B86E70E27}">
      <dgm:prSet/>
      <dgm:spPr/>
      <dgm:t>
        <a:bodyPr/>
        <a:lstStyle/>
        <a:p>
          <a:endParaRPr lang="en-US"/>
        </a:p>
      </dgm:t>
    </dgm:pt>
    <dgm:pt modelId="{B3083493-6DC0-4109-B0DB-DC96AB7E0504}" type="sibTrans" cxnId="{6B705DA1-FBEF-4D7F-AF48-ED1B86E70E27}">
      <dgm:prSet/>
      <dgm:spPr/>
      <dgm:t>
        <a:bodyPr/>
        <a:lstStyle/>
        <a:p>
          <a:endParaRPr lang="en-US"/>
        </a:p>
      </dgm:t>
    </dgm:pt>
    <dgm:pt modelId="{1A400FFD-911B-4155-8B0C-E84C7EEAB4C6}">
      <dgm:prSet/>
      <dgm:spPr/>
      <dgm:t>
        <a:bodyPr/>
        <a:lstStyle/>
        <a:p>
          <a:r>
            <a:rPr lang="en-US" b="0" i="0">
              <a:solidFill>
                <a:schemeClr val="tx1"/>
              </a:solidFill>
              <a:cs typeface="Calibri"/>
            </a:rPr>
            <a:t>2024	        79 Apps	77 Admit (16)		2 Deny</a:t>
          </a:r>
          <a:endParaRPr lang="en-US" b="0" i="0">
            <a:solidFill>
              <a:schemeClr val="tx1"/>
            </a:solidFill>
            <a:latin typeface="+mn-lt"/>
            <a:ea typeface="+mn-ea"/>
            <a:cs typeface="Calibri"/>
          </a:endParaRPr>
        </a:p>
      </dgm:t>
    </dgm:pt>
    <dgm:pt modelId="{14044B5C-7BB4-4FDF-A1A7-5DFCD3391D13}" type="parTrans" cxnId="{3794D14C-A0D7-4F2B-B096-682940F7B15B}">
      <dgm:prSet/>
      <dgm:spPr/>
      <dgm:t>
        <a:bodyPr/>
        <a:lstStyle/>
        <a:p>
          <a:endParaRPr lang="en-US"/>
        </a:p>
      </dgm:t>
    </dgm:pt>
    <dgm:pt modelId="{7CD93BDA-39CD-4C39-A3ED-65EB58B30044}" type="sibTrans" cxnId="{3794D14C-A0D7-4F2B-B096-682940F7B15B}">
      <dgm:prSet/>
      <dgm:spPr/>
      <dgm:t>
        <a:bodyPr/>
        <a:lstStyle/>
        <a:p>
          <a:endParaRPr lang="en-US"/>
        </a:p>
      </dgm:t>
    </dgm:pt>
    <dgm:pt modelId="{4ACD0E14-0224-42B0-8B60-D7C1F88B33C2}">
      <dgm:prSet/>
      <dgm:spPr/>
      <dgm:t>
        <a:bodyPr/>
        <a:lstStyle/>
        <a:p>
          <a:r>
            <a:rPr lang="en-US" i="0">
              <a:solidFill>
                <a:schemeClr val="tx1"/>
              </a:solidFill>
            </a:rPr>
            <a:t>2024	        43 Apps	42 Admit (7)		1 Deny</a:t>
          </a:r>
        </a:p>
      </dgm:t>
    </dgm:pt>
    <dgm:pt modelId="{56512E3F-A036-42DA-8401-2DFC7DAAFAF3}" type="parTrans" cxnId="{116F3A0B-8195-4937-8FCB-E29A640344A0}">
      <dgm:prSet/>
      <dgm:spPr/>
      <dgm:t>
        <a:bodyPr/>
        <a:lstStyle/>
        <a:p>
          <a:endParaRPr lang="en-US"/>
        </a:p>
      </dgm:t>
    </dgm:pt>
    <dgm:pt modelId="{CC7881D4-D4EE-4812-AE31-4912C5EB7013}" type="sibTrans" cxnId="{116F3A0B-8195-4937-8FCB-E29A640344A0}">
      <dgm:prSet/>
      <dgm:spPr/>
      <dgm:t>
        <a:bodyPr/>
        <a:lstStyle/>
        <a:p>
          <a:endParaRPr lang="en-US"/>
        </a:p>
      </dgm:t>
    </dgm:pt>
    <dgm:pt modelId="{B37B2EBC-9728-49EE-B79C-2F4E6E5E6D42}" type="pres">
      <dgm:prSet presAssocID="{209CFF62-976C-43BB-8F28-386B95D55B6F}" presName="vert0" presStyleCnt="0">
        <dgm:presLayoutVars>
          <dgm:dir/>
          <dgm:animOne val="branch"/>
          <dgm:animLvl val="lvl"/>
        </dgm:presLayoutVars>
      </dgm:prSet>
      <dgm:spPr/>
    </dgm:pt>
    <dgm:pt modelId="{32F20EB6-9693-4B4C-B9C4-013D55E009CB}" type="pres">
      <dgm:prSet presAssocID="{DC114694-3CF2-4D4E-AF0B-B6851400AE4B}" presName="thickLine" presStyleLbl="alignNode1" presStyleIdx="0" presStyleCnt="12"/>
      <dgm:spPr/>
    </dgm:pt>
    <dgm:pt modelId="{2E725A2F-54F5-4FEC-A7B7-9B7C29DA5C3E}" type="pres">
      <dgm:prSet presAssocID="{DC114694-3CF2-4D4E-AF0B-B6851400AE4B}" presName="horz1" presStyleCnt="0"/>
      <dgm:spPr/>
    </dgm:pt>
    <dgm:pt modelId="{CA8CE8D2-1D3A-4209-A334-7B381ED9F5B7}" type="pres">
      <dgm:prSet presAssocID="{DC114694-3CF2-4D4E-AF0B-B6851400AE4B}" presName="tx1" presStyleLbl="revTx" presStyleIdx="0" presStyleCnt="12" custLinFactNeighborX="135" custLinFactNeighborY="13480"/>
      <dgm:spPr/>
    </dgm:pt>
    <dgm:pt modelId="{618D0F8D-B804-4666-84E9-B57FC1961E83}" type="pres">
      <dgm:prSet presAssocID="{DC114694-3CF2-4D4E-AF0B-B6851400AE4B}" presName="vert1" presStyleCnt="0"/>
      <dgm:spPr/>
    </dgm:pt>
    <dgm:pt modelId="{BF4927C7-07E3-465C-AE9C-1EF4DA2CF383}" type="pres">
      <dgm:prSet presAssocID="{4179AC4D-3295-43AE-8C4E-9A0FCED57F78}" presName="thickLine" presStyleLbl="alignNode1" presStyleIdx="1" presStyleCnt="12"/>
      <dgm:spPr/>
    </dgm:pt>
    <dgm:pt modelId="{5ADFE0D3-6CD8-4726-BEC3-6AB3215C64CC}" type="pres">
      <dgm:prSet presAssocID="{4179AC4D-3295-43AE-8C4E-9A0FCED57F78}" presName="horz1" presStyleCnt="0"/>
      <dgm:spPr/>
    </dgm:pt>
    <dgm:pt modelId="{31CF0EAD-D7F7-4517-BCED-1C3F62B961CD}" type="pres">
      <dgm:prSet presAssocID="{4179AC4D-3295-43AE-8C4E-9A0FCED57F78}" presName="tx1" presStyleLbl="revTx" presStyleIdx="1" presStyleCnt="12"/>
      <dgm:spPr/>
    </dgm:pt>
    <dgm:pt modelId="{764BA6E1-BF61-4564-8F32-9C1E0A37A057}" type="pres">
      <dgm:prSet presAssocID="{4179AC4D-3295-43AE-8C4E-9A0FCED57F78}" presName="vert1" presStyleCnt="0"/>
      <dgm:spPr/>
    </dgm:pt>
    <dgm:pt modelId="{D63417C5-2E82-4BCC-825A-A930DB666779}" type="pres">
      <dgm:prSet presAssocID="{1A400FFD-911B-4155-8B0C-E84C7EEAB4C6}" presName="thickLine" presStyleLbl="alignNode1" presStyleIdx="2" presStyleCnt="12"/>
      <dgm:spPr/>
    </dgm:pt>
    <dgm:pt modelId="{CB931683-1E00-49FB-98F7-6387C672D1A3}" type="pres">
      <dgm:prSet presAssocID="{1A400FFD-911B-4155-8B0C-E84C7EEAB4C6}" presName="horz1" presStyleCnt="0"/>
      <dgm:spPr/>
    </dgm:pt>
    <dgm:pt modelId="{694C14E6-BD03-4946-87C5-EE2CC6A8BD05}" type="pres">
      <dgm:prSet presAssocID="{1A400FFD-911B-4155-8B0C-E84C7EEAB4C6}" presName="tx1" presStyleLbl="revTx" presStyleIdx="2" presStyleCnt="12"/>
      <dgm:spPr/>
    </dgm:pt>
    <dgm:pt modelId="{37E6940D-D279-440A-9868-229D6A93E07E}" type="pres">
      <dgm:prSet presAssocID="{1A400FFD-911B-4155-8B0C-E84C7EEAB4C6}" presName="vert1" presStyleCnt="0"/>
      <dgm:spPr/>
    </dgm:pt>
    <dgm:pt modelId="{D2028D52-5CF5-492C-9D03-6EBD0D834FC0}" type="pres">
      <dgm:prSet presAssocID="{6864BF38-780C-472A-9E41-F6A4B1B6E4B0}" presName="thickLine" presStyleLbl="alignNode1" presStyleIdx="3" presStyleCnt="12"/>
      <dgm:spPr/>
    </dgm:pt>
    <dgm:pt modelId="{A5CB8CB4-D43B-4630-B2E8-3D4908088E81}" type="pres">
      <dgm:prSet presAssocID="{6864BF38-780C-472A-9E41-F6A4B1B6E4B0}" presName="horz1" presStyleCnt="0"/>
      <dgm:spPr/>
    </dgm:pt>
    <dgm:pt modelId="{1480BB94-3C9D-486E-87B1-1C2F3FADC343}" type="pres">
      <dgm:prSet presAssocID="{6864BF38-780C-472A-9E41-F6A4B1B6E4B0}" presName="tx1" presStyleLbl="revTx" presStyleIdx="3" presStyleCnt="12"/>
      <dgm:spPr/>
    </dgm:pt>
    <dgm:pt modelId="{015B6565-0AB3-45D2-8D8A-B4CA33FB31B6}" type="pres">
      <dgm:prSet presAssocID="{6864BF38-780C-472A-9E41-F6A4B1B6E4B0}" presName="vert1" presStyleCnt="0"/>
      <dgm:spPr/>
    </dgm:pt>
    <dgm:pt modelId="{61C67F75-D870-4090-A059-1BB08369D4EC}" type="pres">
      <dgm:prSet presAssocID="{ADB5B096-44CB-464D-B2E2-F06F3850BF40}" presName="thickLine" presStyleLbl="alignNode1" presStyleIdx="4" presStyleCnt="12"/>
      <dgm:spPr/>
    </dgm:pt>
    <dgm:pt modelId="{BC581113-EE1C-409A-91A4-2A955E2675B1}" type="pres">
      <dgm:prSet presAssocID="{ADB5B096-44CB-464D-B2E2-F06F3850BF40}" presName="horz1" presStyleCnt="0"/>
      <dgm:spPr/>
    </dgm:pt>
    <dgm:pt modelId="{7511E32A-6D4B-405A-8710-72E512D84643}" type="pres">
      <dgm:prSet presAssocID="{ADB5B096-44CB-464D-B2E2-F06F3850BF40}" presName="tx1" presStyleLbl="revTx" presStyleIdx="4" presStyleCnt="12"/>
      <dgm:spPr/>
    </dgm:pt>
    <dgm:pt modelId="{C8C24DD0-86AB-4D73-998E-1371788DBF87}" type="pres">
      <dgm:prSet presAssocID="{ADB5B096-44CB-464D-B2E2-F06F3850BF40}" presName="vert1" presStyleCnt="0"/>
      <dgm:spPr/>
    </dgm:pt>
    <dgm:pt modelId="{F1B8E8FA-B21C-43D5-9369-CCA005700071}" type="pres">
      <dgm:prSet presAssocID="{B05A1E18-AB1F-46EC-8C18-0D0FB7E42834}" presName="thickLine" presStyleLbl="alignNode1" presStyleIdx="5" presStyleCnt="12"/>
      <dgm:spPr/>
    </dgm:pt>
    <dgm:pt modelId="{49F8C30B-34F5-49C7-AAD0-A635E9440F98}" type="pres">
      <dgm:prSet presAssocID="{B05A1E18-AB1F-46EC-8C18-0D0FB7E42834}" presName="horz1" presStyleCnt="0"/>
      <dgm:spPr/>
    </dgm:pt>
    <dgm:pt modelId="{121DA8E6-ED8B-416B-9F2C-09B94AF7E8DA}" type="pres">
      <dgm:prSet presAssocID="{B05A1E18-AB1F-46EC-8C18-0D0FB7E42834}" presName="tx1" presStyleLbl="revTx" presStyleIdx="5" presStyleCnt="12"/>
      <dgm:spPr/>
    </dgm:pt>
    <dgm:pt modelId="{5A6D425A-FBA3-4B76-A721-0640C67D707A}" type="pres">
      <dgm:prSet presAssocID="{B05A1E18-AB1F-46EC-8C18-0D0FB7E42834}" presName="vert1" presStyleCnt="0"/>
      <dgm:spPr/>
    </dgm:pt>
    <dgm:pt modelId="{68A37D5C-64F2-4C5F-ABBA-CAE32018D6B9}" type="pres">
      <dgm:prSet presAssocID="{65AEB270-F03E-4385-A24C-E82CA7E4539F}" presName="thickLine" presStyleLbl="alignNode1" presStyleIdx="6" presStyleCnt="12"/>
      <dgm:spPr/>
    </dgm:pt>
    <dgm:pt modelId="{7D929C9C-B82D-415B-A20C-8BC3BF14873B}" type="pres">
      <dgm:prSet presAssocID="{65AEB270-F03E-4385-A24C-E82CA7E4539F}" presName="horz1" presStyleCnt="0"/>
      <dgm:spPr/>
    </dgm:pt>
    <dgm:pt modelId="{A9C78976-2B12-406A-B0B1-72A2B60D21E5}" type="pres">
      <dgm:prSet presAssocID="{65AEB270-F03E-4385-A24C-E82CA7E4539F}" presName="tx1" presStyleLbl="revTx" presStyleIdx="6" presStyleCnt="12" custLinFactNeighborY="24265"/>
      <dgm:spPr/>
    </dgm:pt>
    <dgm:pt modelId="{E4F417B5-C027-4CE4-A8EE-C7B036FED14F}" type="pres">
      <dgm:prSet presAssocID="{65AEB270-F03E-4385-A24C-E82CA7E4539F}" presName="vert1" presStyleCnt="0"/>
      <dgm:spPr/>
    </dgm:pt>
    <dgm:pt modelId="{0C73A3B6-1CE3-4EB1-86D6-E2D091192948}" type="pres">
      <dgm:prSet presAssocID="{6F948690-9785-4377-8E4D-B9E70DDB4D11}" presName="thickLine" presStyleLbl="alignNode1" presStyleIdx="7" presStyleCnt="12"/>
      <dgm:spPr/>
    </dgm:pt>
    <dgm:pt modelId="{27845997-2ACC-4337-8E97-D4B3D620FF88}" type="pres">
      <dgm:prSet presAssocID="{6F948690-9785-4377-8E4D-B9E70DDB4D11}" presName="horz1" presStyleCnt="0"/>
      <dgm:spPr/>
    </dgm:pt>
    <dgm:pt modelId="{C919D2C9-2400-4992-9C9F-54DDAFCAA210}" type="pres">
      <dgm:prSet presAssocID="{6F948690-9785-4377-8E4D-B9E70DDB4D11}" presName="tx1" presStyleLbl="revTx" presStyleIdx="7" presStyleCnt="12"/>
      <dgm:spPr/>
    </dgm:pt>
    <dgm:pt modelId="{9ADDD38D-F431-44FB-ABBC-46162573D986}" type="pres">
      <dgm:prSet presAssocID="{6F948690-9785-4377-8E4D-B9E70DDB4D11}" presName="vert1" presStyleCnt="0"/>
      <dgm:spPr/>
    </dgm:pt>
    <dgm:pt modelId="{A46A9736-A6D3-4F6D-99DD-DC9ABF7042E6}" type="pres">
      <dgm:prSet presAssocID="{4ACD0E14-0224-42B0-8B60-D7C1F88B33C2}" presName="thickLine" presStyleLbl="alignNode1" presStyleIdx="8" presStyleCnt="12"/>
      <dgm:spPr/>
    </dgm:pt>
    <dgm:pt modelId="{9E03CADD-E1E6-49C8-BF52-9285C0C5BD2C}" type="pres">
      <dgm:prSet presAssocID="{4ACD0E14-0224-42B0-8B60-D7C1F88B33C2}" presName="horz1" presStyleCnt="0"/>
      <dgm:spPr/>
    </dgm:pt>
    <dgm:pt modelId="{420099E3-11B9-4A8C-A0BD-68C7665E7853}" type="pres">
      <dgm:prSet presAssocID="{4ACD0E14-0224-42B0-8B60-D7C1F88B33C2}" presName="tx1" presStyleLbl="revTx" presStyleIdx="8" presStyleCnt="12"/>
      <dgm:spPr/>
    </dgm:pt>
    <dgm:pt modelId="{413B026C-7273-4987-AD1E-C57B51CB4840}" type="pres">
      <dgm:prSet presAssocID="{4ACD0E14-0224-42B0-8B60-D7C1F88B33C2}" presName="vert1" presStyleCnt="0"/>
      <dgm:spPr/>
    </dgm:pt>
    <dgm:pt modelId="{CFAEBC7F-8A78-4DAF-B112-DDAA55490EE3}" type="pres">
      <dgm:prSet presAssocID="{E17CBEE3-FC5D-462E-96BB-1AD6F80E3E27}" presName="thickLine" presStyleLbl="alignNode1" presStyleIdx="9" presStyleCnt="12"/>
      <dgm:spPr/>
    </dgm:pt>
    <dgm:pt modelId="{390E87DD-82F6-48E4-B5B3-02E1C62C07B2}" type="pres">
      <dgm:prSet presAssocID="{E17CBEE3-FC5D-462E-96BB-1AD6F80E3E27}" presName="horz1" presStyleCnt="0"/>
      <dgm:spPr/>
    </dgm:pt>
    <dgm:pt modelId="{AE90F1B1-B821-4C57-9D5B-0AA66236F641}" type="pres">
      <dgm:prSet presAssocID="{E17CBEE3-FC5D-462E-96BB-1AD6F80E3E27}" presName="tx1" presStyleLbl="revTx" presStyleIdx="9" presStyleCnt="12"/>
      <dgm:spPr/>
    </dgm:pt>
    <dgm:pt modelId="{0F71FA19-FF7E-47E7-9645-38222AA383E5}" type="pres">
      <dgm:prSet presAssocID="{E17CBEE3-FC5D-462E-96BB-1AD6F80E3E27}" presName="vert1" presStyleCnt="0"/>
      <dgm:spPr/>
    </dgm:pt>
    <dgm:pt modelId="{B192D511-932A-4D68-9A77-8F2D5623BFD3}" type="pres">
      <dgm:prSet presAssocID="{5B098F89-E089-4717-A2E3-FB2180F6C182}" presName="thickLine" presStyleLbl="alignNode1" presStyleIdx="10" presStyleCnt="12"/>
      <dgm:spPr/>
    </dgm:pt>
    <dgm:pt modelId="{453724F7-3B53-4701-9E9A-A0E31D680DE2}" type="pres">
      <dgm:prSet presAssocID="{5B098F89-E089-4717-A2E3-FB2180F6C182}" presName="horz1" presStyleCnt="0"/>
      <dgm:spPr/>
    </dgm:pt>
    <dgm:pt modelId="{28087CC1-679E-4CBD-AB02-613614294CFA}" type="pres">
      <dgm:prSet presAssocID="{5B098F89-E089-4717-A2E3-FB2180F6C182}" presName="tx1" presStyleLbl="revTx" presStyleIdx="10" presStyleCnt="12"/>
      <dgm:spPr/>
    </dgm:pt>
    <dgm:pt modelId="{E2CD1C34-9F80-431C-9AB6-8A6755232902}" type="pres">
      <dgm:prSet presAssocID="{5B098F89-E089-4717-A2E3-FB2180F6C182}" presName="vert1" presStyleCnt="0"/>
      <dgm:spPr/>
    </dgm:pt>
    <dgm:pt modelId="{876CB840-9C0B-4702-BB32-AEC3014C96C5}" type="pres">
      <dgm:prSet presAssocID="{544C789D-43D3-4EE9-A65D-C96C604FF892}" presName="thickLine" presStyleLbl="alignNode1" presStyleIdx="11" presStyleCnt="12"/>
      <dgm:spPr/>
    </dgm:pt>
    <dgm:pt modelId="{A7C83469-C21E-4C1A-9B54-269502BC71BA}" type="pres">
      <dgm:prSet presAssocID="{544C789D-43D3-4EE9-A65D-C96C604FF892}" presName="horz1" presStyleCnt="0"/>
      <dgm:spPr/>
    </dgm:pt>
    <dgm:pt modelId="{CD798E41-BB3E-4A4E-A224-F10ECAB2A0B1}" type="pres">
      <dgm:prSet presAssocID="{544C789D-43D3-4EE9-A65D-C96C604FF892}" presName="tx1" presStyleLbl="revTx" presStyleIdx="11" presStyleCnt="12"/>
      <dgm:spPr/>
    </dgm:pt>
    <dgm:pt modelId="{5680913C-3BD0-4CB2-B4A1-9B55F9F0E2D3}" type="pres">
      <dgm:prSet presAssocID="{544C789D-43D3-4EE9-A65D-C96C604FF892}" presName="vert1" presStyleCnt="0"/>
      <dgm:spPr/>
    </dgm:pt>
  </dgm:ptLst>
  <dgm:cxnLst>
    <dgm:cxn modelId="{8BCB5B00-1600-4652-AB33-7DC56D9141B9}" srcId="{209CFF62-976C-43BB-8F28-386B95D55B6F}" destId="{DC114694-3CF2-4D4E-AF0B-B6851400AE4B}" srcOrd="0" destOrd="0" parTransId="{252D3A57-A940-40F1-9E03-F626DC72B93F}" sibTransId="{6485C671-3015-44A6-8B00-EEEA9740DDA0}"/>
    <dgm:cxn modelId="{3B41F400-A10B-458D-A417-F8F7084F2EDF}" type="presOf" srcId="{E17CBEE3-FC5D-462E-96BB-1AD6F80E3E27}" destId="{AE90F1B1-B821-4C57-9D5B-0AA66236F641}" srcOrd="0" destOrd="0" presId="urn:microsoft.com/office/officeart/2008/layout/LinedList"/>
    <dgm:cxn modelId="{116F3A0B-8195-4937-8FCB-E29A640344A0}" srcId="{209CFF62-976C-43BB-8F28-386B95D55B6F}" destId="{4ACD0E14-0224-42B0-8B60-D7C1F88B33C2}" srcOrd="8" destOrd="0" parTransId="{56512E3F-A036-42DA-8401-2DFC7DAAFAF3}" sibTransId="{CC7881D4-D4EE-4812-AE31-4912C5EB7013}"/>
    <dgm:cxn modelId="{37D07F1B-36DD-4FB8-8D16-F7A76CB921F4}" type="presOf" srcId="{6F948690-9785-4377-8E4D-B9E70DDB4D11}" destId="{C919D2C9-2400-4992-9C9F-54DDAFCAA210}" srcOrd="0" destOrd="0" presId="urn:microsoft.com/office/officeart/2008/layout/LinedList"/>
    <dgm:cxn modelId="{C6747A24-9C34-43D6-B509-73C7E8238490}" type="presOf" srcId="{DC114694-3CF2-4D4E-AF0B-B6851400AE4B}" destId="{CA8CE8D2-1D3A-4209-A334-7B381ED9F5B7}" srcOrd="0" destOrd="0" presId="urn:microsoft.com/office/officeart/2008/layout/LinedList"/>
    <dgm:cxn modelId="{35C0D735-F2E2-4D07-85C4-EA081B513249}" srcId="{209CFF62-976C-43BB-8F28-386B95D55B6F}" destId="{4179AC4D-3295-43AE-8C4E-9A0FCED57F78}" srcOrd="1" destOrd="0" parTransId="{FFDD0E3B-7BFD-4C99-92B1-25382DCA14B1}" sibTransId="{6F7B909D-F072-44F6-9B80-44BB3A0CA709}"/>
    <dgm:cxn modelId="{93D81469-D2B8-44FE-9F0C-94A2867C1173}" srcId="{209CFF62-976C-43BB-8F28-386B95D55B6F}" destId="{B05A1E18-AB1F-46EC-8C18-0D0FB7E42834}" srcOrd="5" destOrd="0" parTransId="{A531FCC6-FABB-422F-B971-9D43A9E66704}" sibTransId="{871D57BF-91CA-41B4-A298-18896B6BBEF6}"/>
    <dgm:cxn modelId="{E882A86B-0E6B-4078-938A-172FB57A434C}" type="presOf" srcId="{B05A1E18-AB1F-46EC-8C18-0D0FB7E42834}" destId="{121DA8E6-ED8B-416B-9F2C-09B94AF7E8DA}" srcOrd="0" destOrd="0" presId="urn:microsoft.com/office/officeart/2008/layout/LinedList"/>
    <dgm:cxn modelId="{3794D14C-A0D7-4F2B-B096-682940F7B15B}" srcId="{209CFF62-976C-43BB-8F28-386B95D55B6F}" destId="{1A400FFD-911B-4155-8B0C-E84C7EEAB4C6}" srcOrd="2" destOrd="0" parTransId="{14044B5C-7BB4-4FDF-A1A7-5DFCD3391D13}" sibTransId="{7CD93BDA-39CD-4C39-A3ED-65EB58B30044}"/>
    <dgm:cxn modelId="{2D61936F-C381-4608-A01F-F2E46F418717}" srcId="{209CFF62-976C-43BB-8F28-386B95D55B6F}" destId="{6864BF38-780C-472A-9E41-F6A4B1B6E4B0}" srcOrd="3" destOrd="0" parTransId="{BF983547-E4EC-4D18-8E95-D75E9BED204C}" sibTransId="{BB50F296-F40C-44B0-B1C3-40AC14D67E22}"/>
    <dgm:cxn modelId="{58497851-7C22-48AB-985D-346CC3C0CC42}" srcId="{209CFF62-976C-43BB-8F28-386B95D55B6F}" destId="{ADB5B096-44CB-464D-B2E2-F06F3850BF40}" srcOrd="4" destOrd="0" parTransId="{E6212E88-A3E2-493B-B2F0-E875730E227D}" sibTransId="{1C7E3790-E151-4206-B6BB-AC3EF0D810A4}"/>
    <dgm:cxn modelId="{E6D07A76-551F-4E18-86F7-8F1AAB7DE2A9}" srcId="{209CFF62-976C-43BB-8F28-386B95D55B6F}" destId="{6F948690-9785-4377-8E4D-B9E70DDB4D11}" srcOrd="7" destOrd="0" parTransId="{CB96F332-0D4D-4D64-AB9C-15C890B334D7}" sibTransId="{0803438A-848B-4FC6-9466-B0AFE0B184C4}"/>
    <dgm:cxn modelId="{18D9A97A-C040-4080-9863-F87AE4CB412B}" type="presOf" srcId="{6864BF38-780C-472A-9E41-F6A4B1B6E4B0}" destId="{1480BB94-3C9D-486E-87B1-1C2F3FADC343}" srcOrd="0" destOrd="0" presId="urn:microsoft.com/office/officeart/2008/layout/LinedList"/>
    <dgm:cxn modelId="{6CF6BF8D-A1B3-44EA-9B67-D0792E9BBE48}" srcId="{209CFF62-976C-43BB-8F28-386B95D55B6F}" destId="{E17CBEE3-FC5D-462E-96BB-1AD6F80E3E27}" srcOrd="9" destOrd="0" parTransId="{E1181856-A82E-4EF2-8A04-C9FD1FC3CDE8}" sibTransId="{268DC3FC-4F81-4120-B687-FBFD639705BB}"/>
    <dgm:cxn modelId="{434EF48D-250D-45AD-BBD9-A95DB6A4716C}" type="presOf" srcId="{209CFF62-976C-43BB-8F28-386B95D55B6F}" destId="{B37B2EBC-9728-49EE-B79C-2F4E6E5E6D42}" srcOrd="0" destOrd="0" presId="urn:microsoft.com/office/officeart/2008/layout/LinedList"/>
    <dgm:cxn modelId="{6B705DA1-FBEF-4D7F-AF48-ED1B86E70E27}" srcId="{209CFF62-976C-43BB-8F28-386B95D55B6F}" destId="{544C789D-43D3-4EE9-A65D-C96C604FF892}" srcOrd="11" destOrd="0" parTransId="{24FC2A77-91AF-4A25-8824-DB0E76AC19E4}" sibTransId="{B3083493-6DC0-4109-B0DB-DC96AB7E0504}"/>
    <dgm:cxn modelId="{F49406AD-21E5-4A69-9A1A-FB781859EE4A}" type="presOf" srcId="{5B098F89-E089-4717-A2E3-FB2180F6C182}" destId="{28087CC1-679E-4CBD-AB02-613614294CFA}" srcOrd="0" destOrd="0" presId="urn:microsoft.com/office/officeart/2008/layout/LinedList"/>
    <dgm:cxn modelId="{690453B8-57A1-42F0-BED3-9C7E039485DE}" type="presOf" srcId="{4ACD0E14-0224-42B0-8B60-D7C1F88B33C2}" destId="{420099E3-11B9-4A8C-A0BD-68C7665E7853}" srcOrd="0" destOrd="0" presId="urn:microsoft.com/office/officeart/2008/layout/LinedList"/>
    <dgm:cxn modelId="{A4D9BBC4-4CB1-4321-81AC-107659CAE83F}" type="presOf" srcId="{544C789D-43D3-4EE9-A65D-C96C604FF892}" destId="{CD798E41-BB3E-4A4E-A224-F10ECAB2A0B1}" srcOrd="0" destOrd="0" presId="urn:microsoft.com/office/officeart/2008/layout/LinedList"/>
    <dgm:cxn modelId="{18CE32D2-3E3F-4202-9609-EC5581FAEDE9}" type="presOf" srcId="{65AEB270-F03E-4385-A24C-E82CA7E4539F}" destId="{A9C78976-2B12-406A-B0B1-72A2B60D21E5}" srcOrd="0" destOrd="0" presId="urn:microsoft.com/office/officeart/2008/layout/LinedList"/>
    <dgm:cxn modelId="{A66755D3-3D31-49AE-9A01-510D889EA691}" srcId="{209CFF62-976C-43BB-8F28-386B95D55B6F}" destId="{5B098F89-E089-4717-A2E3-FB2180F6C182}" srcOrd="10" destOrd="0" parTransId="{A4365228-C4D7-4D97-8807-5F577B05FB6D}" sibTransId="{524BC385-D620-47FD-95DD-E701866CEF15}"/>
    <dgm:cxn modelId="{569CA0D3-90CE-47EC-948B-07DF9D9A88DC}" srcId="{209CFF62-976C-43BB-8F28-386B95D55B6F}" destId="{65AEB270-F03E-4385-A24C-E82CA7E4539F}" srcOrd="6" destOrd="0" parTransId="{FFD8CB3D-75C0-406B-A95A-CCEC7B5AEC41}" sibTransId="{49FF3E2F-9550-41E7-82CC-89716ECF4E92}"/>
    <dgm:cxn modelId="{DA7EA5E7-2642-4361-AB43-A59DCE687358}" type="presOf" srcId="{1A400FFD-911B-4155-8B0C-E84C7EEAB4C6}" destId="{694C14E6-BD03-4946-87C5-EE2CC6A8BD05}" srcOrd="0" destOrd="0" presId="urn:microsoft.com/office/officeart/2008/layout/LinedList"/>
    <dgm:cxn modelId="{B7ECB5EC-1830-4D2A-ABFB-EA535AE7B11E}" type="presOf" srcId="{4179AC4D-3295-43AE-8C4E-9A0FCED57F78}" destId="{31CF0EAD-D7F7-4517-BCED-1C3F62B961CD}" srcOrd="0" destOrd="0" presId="urn:microsoft.com/office/officeart/2008/layout/LinedList"/>
    <dgm:cxn modelId="{C003CEF4-C01D-4832-AF44-AE4013ACDE03}" type="presOf" srcId="{ADB5B096-44CB-464D-B2E2-F06F3850BF40}" destId="{7511E32A-6D4B-405A-8710-72E512D84643}" srcOrd="0" destOrd="0" presId="urn:microsoft.com/office/officeart/2008/layout/LinedList"/>
    <dgm:cxn modelId="{05EC98C1-A9F2-4978-8F91-040402DBDC8D}" type="presParOf" srcId="{B37B2EBC-9728-49EE-B79C-2F4E6E5E6D42}" destId="{32F20EB6-9693-4B4C-B9C4-013D55E009CB}" srcOrd="0" destOrd="0" presId="urn:microsoft.com/office/officeart/2008/layout/LinedList"/>
    <dgm:cxn modelId="{9A3D2CEB-B28F-4254-A1B5-ECCBD168027C}" type="presParOf" srcId="{B37B2EBC-9728-49EE-B79C-2F4E6E5E6D42}" destId="{2E725A2F-54F5-4FEC-A7B7-9B7C29DA5C3E}" srcOrd="1" destOrd="0" presId="urn:microsoft.com/office/officeart/2008/layout/LinedList"/>
    <dgm:cxn modelId="{8B8DC199-AD6B-473A-A236-8DC8A0102025}" type="presParOf" srcId="{2E725A2F-54F5-4FEC-A7B7-9B7C29DA5C3E}" destId="{CA8CE8D2-1D3A-4209-A334-7B381ED9F5B7}" srcOrd="0" destOrd="0" presId="urn:microsoft.com/office/officeart/2008/layout/LinedList"/>
    <dgm:cxn modelId="{1DCBA85B-9B22-4A95-81B8-C34FADDA917C}" type="presParOf" srcId="{2E725A2F-54F5-4FEC-A7B7-9B7C29DA5C3E}" destId="{618D0F8D-B804-4666-84E9-B57FC1961E83}" srcOrd="1" destOrd="0" presId="urn:microsoft.com/office/officeart/2008/layout/LinedList"/>
    <dgm:cxn modelId="{C7445002-2EA7-48DA-B239-CB6913BC7CFB}" type="presParOf" srcId="{B37B2EBC-9728-49EE-B79C-2F4E6E5E6D42}" destId="{BF4927C7-07E3-465C-AE9C-1EF4DA2CF383}" srcOrd="2" destOrd="0" presId="urn:microsoft.com/office/officeart/2008/layout/LinedList"/>
    <dgm:cxn modelId="{DEF04990-35AB-425E-A774-5F3DA3FAA55A}" type="presParOf" srcId="{B37B2EBC-9728-49EE-B79C-2F4E6E5E6D42}" destId="{5ADFE0D3-6CD8-4726-BEC3-6AB3215C64CC}" srcOrd="3" destOrd="0" presId="urn:microsoft.com/office/officeart/2008/layout/LinedList"/>
    <dgm:cxn modelId="{4BAF2948-1B33-407A-92B7-C4B63FB3B1A9}" type="presParOf" srcId="{5ADFE0D3-6CD8-4726-BEC3-6AB3215C64CC}" destId="{31CF0EAD-D7F7-4517-BCED-1C3F62B961CD}" srcOrd="0" destOrd="0" presId="urn:microsoft.com/office/officeart/2008/layout/LinedList"/>
    <dgm:cxn modelId="{B9CF015F-6CBA-4023-B716-9BB09D155CCA}" type="presParOf" srcId="{5ADFE0D3-6CD8-4726-BEC3-6AB3215C64CC}" destId="{764BA6E1-BF61-4564-8F32-9C1E0A37A057}" srcOrd="1" destOrd="0" presId="urn:microsoft.com/office/officeart/2008/layout/LinedList"/>
    <dgm:cxn modelId="{3FA7B15B-22C2-4604-AFD3-8237F801185A}" type="presParOf" srcId="{B37B2EBC-9728-49EE-B79C-2F4E6E5E6D42}" destId="{D63417C5-2E82-4BCC-825A-A930DB666779}" srcOrd="4" destOrd="0" presId="urn:microsoft.com/office/officeart/2008/layout/LinedList"/>
    <dgm:cxn modelId="{D19C6CD3-8864-4D14-A95A-538FC3AE5D8A}" type="presParOf" srcId="{B37B2EBC-9728-49EE-B79C-2F4E6E5E6D42}" destId="{CB931683-1E00-49FB-98F7-6387C672D1A3}" srcOrd="5" destOrd="0" presId="urn:microsoft.com/office/officeart/2008/layout/LinedList"/>
    <dgm:cxn modelId="{638AB2AA-DD1D-4ABD-ACA8-1DF2BB9B35DB}" type="presParOf" srcId="{CB931683-1E00-49FB-98F7-6387C672D1A3}" destId="{694C14E6-BD03-4946-87C5-EE2CC6A8BD05}" srcOrd="0" destOrd="0" presId="urn:microsoft.com/office/officeart/2008/layout/LinedList"/>
    <dgm:cxn modelId="{F5D039ED-6A9B-4A78-9468-5B78F4533DB4}" type="presParOf" srcId="{CB931683-1E00-49FB-98F7-6387C672D1A3}" destId="{37E6940D-D279-440A-9868-229D6A93E07E}" srcOrd="1" destOrd="0" presId="urn:microsoft.com/office/officeart/2008/layout/LinedList"/>
    <dgm:cxn modelId="{B60DFDFD-C292-4DE9-872F-B6A2E3B2CCA8}" type="presParOf" srcId="{B37B2EBC-9728-49EE-B79C-2F4E6E5E6D42}" destId="{D2028D52-5CF5-492C-9D03-6EBD0D834FC0}" srcOrd="6" destOrd="0" presId="urn:microsoft.com/office/officeart/2008/layout/LinedList"/>
    <dgm:cxn modelId="{89F0596C-CA6F-490A-A2E7-196CB19B33EF}" type="presParOf" srcId="{B37B2EBC-9728-49EE-B79C-2F4E6E5E6D42}" destId="{A5CB8CB4-D43B-4630-B2E8-3D4908088E81}" srcOrd="7" destOrd="0" presId="urn:microsoft.com/office/officeart/2008/layout/LinedList"/>
    <dgm:cxn modelId="{44B4C10F-E91D-462D-B51F-C15051A03757}" type="presParOf" srcId="{A5CB8CB4-D43B-4630-B2E8-3D4908088E81}" destId="{1480BB94-3C9D-486E-87B1-1C2F3FADC343}" srcOrd="0" destOrd="0" presId="urn:microsoft.com/office/officeart/2008/layout/LinedList"/>
    <dgm:cxn modelId="{524969E2-8B32-4F23-8A23-8C2ADAEB7E6A}" type="presParOf" srcId="{A5CB8CB4-D43B-4630-B2E8-3D4908088E81}" destId="{015B6565-0AB3-45D2-8D8A-B4CA33FB31B6}" srcOrd="1" destOrd="0" presId="urn:microsoft.com/office/officeart/2008/layout/LinedList"/>
    <dgm:cxn modelId="{E97400B9-12BA-47FF-AD8D-DCCFCDF90EBA}" type="presParOf" srcId="{B37B2EBC-9728-49EE-B79C-2F4E6E5E6D42}" destId="{61C67F75-D870-4090-A059-1BB08369D4EC}" srcOrd="8" destOrd="0" presId="urn:microsoft.com/office/officeart/2008/layout/LinedList"/>
    <dgm:cxn modelId="{1F1D79D0-BD38-459B-8B34-8B7ACC097339}" type="presParOf" srcId="{B37B2EBC-9728-49EE-B79C-2F4E6E5E6D42}" destId="{BC581113-EE1C-409A-91A4-2A955E2675B1}" srcOrd="9" destOrd="0" presId="urn:microsoft.com/office/officeart/2008/layout/LinedList"/>
    <dgm:cxn modelId="{95130F6F-0751-4769-8DBF-F9DC17688A80}" type="presParOf" srcId="{BC581113-EE1C-409A-91A4-2A955E2675B1}" destId="{7511E32A-6D4B-405A-8710-72E512D84643}" srcOrd="0" destOrd="0" presId="urn:microsoft.com/office/officeart/2008/layout/LinedList"/>
    <dgm:cxn modelId="{B38F5E10-FEC9-406D-98EA-04410423F9C3}" type="presParOf" srcId="{BC581113-EE1C-409A-91A4-2A955E2675B1}" destId="{C8C24DD0-86AB-4D73-998E-1371788DBF87}" srcOrd="1" destOrd="0" presId="urn:microsoft.com/office/officeart/2008/layout/LinedList"/>
    <dgm:cxn modelId="{6F7DB76F-D98E-4065-8779-2A32DFDF2D4E}" type="presParOf" srcId="{B37B2EBC-9728-49EE-B79C-2F4E6E5E6D42}" destId="{F1B8E8FA-B21C-43D5-9369-CCA005700071}" srcOrd="10" destOrd="0" presId="urn:microsoft.com/office/officeart/2008/layout/LinedList"/>
    <dgm:cxn modelId="{E662C87F-DBCD-4EC0-948E-D4D3D6DBC7B8}" type="presParOf" srcId="{B37B2EBC-9728-49EE-B79C-2F4E6E5E6D42}" destId="{49F8C30B-34F5-49C7-AAD0-A635E9440F98}" srcOrd="11" destOrd="0" presId="urn:microsoft.com/office/officeart/2008/layout/LinedList"/>
    <dgm:cxn modelId="{8A879CDA-73F3-4898-9839-F62E514A4E55}" type="presParOf" srcId="{49F8C30B-34F5-49C7-AAD0-A635E9440F98}" destId="{121DA8E6-ED8B-416B-9F2C-09B94AF7E8DA}" srcOrd="0" destOrd="0" presId="urn:microsoft.com/office/officeart/2008/layout/LinedList"/>
    <dgm:cxn modelId="{77F4A34F-7AA6-4DBB-821A-822936C42D21}" type="presParOf" srcId="{49F8C30B-34F5-49C7-AAD0-A635E9440F98}" destId="{5A6D425A-FBA3-4B76-A721-0640C67D707A}" srcOrd="1" destOrd="0" presId="urn:microsoft.com/office/officeart/2008/layout/LinedList"/>
    <dgm:cxn modelId="{D55F671C-8839-4F5C-A588-0E25624B139F}" type="presParOf" srcId="{B37B2EBC-9728-49EE-B79C-2F4E6E5E6D42}" destId="{68A37D5C-64F2-4C5F-ABBA-CAE32018D6B9}" srcOrd="12" destOrd="0" presId="urn:microsoft.com/office/officeart/2008/layout/LinedList"/>
    <dgm:cxn modelId="{6B63522B-B5D8-461E-87FF-17E74B85B9CB}" type="presParOf" srcId="{B37B2EBC-9728-49EE-B79C-2F4E6E5E6D42}" destId="{7D929C9C-B82D-415B-A20C-8BC3BF14873B}" srcOrd="13" destOrd="0" presId="urn:microsoft.com/office/officeart/2008/layout/LinedList"/>
    <dgm:cxn modelId="{EBB758E5-E566-4B63-9ECE-3D81B8161730}" type="presParOf" srcId="{7D929C9C-B82D-415B-A20C-8BC3BF14873B}" destId="{A9C78976-2B12-406A-B0B1-72A2B60D21E5}" srcOrd="0" destOrd="0" presId="urn:microsoft.com/office/officeart/2008/layout/LinedList"/>
    <dgm:cxn modelId="{C5050F12-D145-48FD-AD77-844B14EA7D03}" type="presParOf" srcId="{7D929C9C-B82D-415B-A20C-8BC3BF14873B}" destId="{E4F417B5-C027-4CE4-A8EE-C7B036FED14F}" srcOrd="1" destOrd="0" presId="urn:microsoft.com/office/officeart/2008/layout/LinedList"/>
    <dgm:cxn modelId="{D4319DC4-4BB7-4640-8122-E3DEE0EA689C}" type="presParOf" srcId="{B37B2EBC-9728-49EE-B79C-2F4E6E5E6D42}" destId="{0C73A3B6-1CE3-4EB1-86D6-E2D091192948}" srcOrd="14" destOrd="0" presId="urn:microsoft.com/office/officeart/2008/layout/LinedList"/>
    <dgm:cxn modelId="{48EB3B8D-2B2D-477A-9277-BCD053F1D109}" type="presParOf" srcId="{B37B2EBC-9728-49EE-B79C-2F4E6E5E6D42}" destId="{27845997-2ACC-4337-8E97-D4B3D620FF88}" srcOrd="15" destOrd="0" presId="urn:microsoft.com/office/officeart/2008/layout/LinedList"/>
    <dgm:cxn modelId="{C8B5A380-3B30-423B-AFD7-8E0B3ED41D2F}" type="presParOf" srcId="{27845997-2ACC-4337-8E97-D4B3D620FF88}" destId="{C919D2C9-2400-4992-9C9F-54DDAFCAA210}" srcOrd="0" destOrd="0" presId="urn:microsoft.com/office/officeart/2008/layout/LinedList"/>
    <dgm:cxn modelId="{6E65570C-402F-4591-997B-9738AACB8445}" type="presParOf" srcId="{27845997-2ACC-4337-8E97-D4B3D620FF88}" destId="{9ADDD38D-F431-44FB-ABBC-46162573D986}" srcOrd="1" destOrd="0" presId="urn:microsoft.com/office/officeart/2008/layout/LinedList"/>
    <dgm:cxn modelId="{A54AF1AC-770B-4208-B593-D320D37608A7}" type="presParOf" srcId="{B37B2EBC-9728-49EE-B79C-2F4E6E5E6D42}" destId="{A46A9736-A6D3-4F6D-99DD-DC9ABF7042E6}" srcOrd="16" destOrd="0" presId="urn:microsoft.com/office/officeart/2008/layout/LinedList"/>
    <dgm:cxn modelId="{87C67178-1337-4CCB-B2FA-44CDC9F617FC}" type="presParOf" srcId="{B37B2EBC-9728-49EE-B79C-2F4E6E5E6D42}" destId="{9E03CADD-E1E6-49C8-BF52-9285C0C5BD2C}" srcOrd="17" destOrd="0" presId="urn:microsoft.com/office/officeart/2008/layout/LinedList"/>
    <dgm:cxn modelId="{84A305FD-B77B-4BB0-AF2A-9D481D9CC294}" type="presParOf" srcId="{9E03CADD-E1E6-49C8-BF52-9285C0C5BD2C}" destId="{420099E3-11B9-4A8C-A0BD-68C7665E7853}" srcOrd="0" destOrd="0" presId="urn:microsoft.com/office/officeart/2008/layout/LinedList"/>
    <dgm:cxn modelId="{B3D59E24-2C7E-4D5D-AF9C-AB351704820E}" type="presParOf" srcId="{9E03CADD-E1E6-49C8-BF52-9285C0C5BD2C}" destId="{413B026C-7273-4987-AD1E-C57B51CB4840}" srcOrd="1" destOrd="0" presId="urn:microsoft.com/office/officeart/2008/layout/LinedList"/>
    <dgm:cxn modelId="{2D4B1723-212B-44F6-81AE-1BD8803F93B0}" type="presParOf" srcId="{B37B2EBC-9728-49EE-B79C-2F4E6E5E6D42}" destId="{CFAEBC7F-8A78-4DAF-B112-DDAA55490EE3}" srcOrd="18" destOrd="0" presId="urn:microsoft.com/office/officeart/2008/layout/LinedList"/>
    <dgm:cxn modelId="{E9A2F067-B269-441E-8D92-74C07C67E746}" type="presParOf" srcId="{B37B2EBC-9728-49EE-B79C-2F4E6E5E6D42}" destId="{390E87DD-82F6-48E4-B5B3-02E1C62C07B2}" srcOrd="19" destOrd="0" presId="urn:microsoft.com/office/officeart/2008/layout/LinedList"/>
    <dgm:cxn modelId="{C6EA903C-74D1-4CB1-A04E-55E3400D49D0}" type="presParOf" srcId="{390E87DD-82F6-48E4-B5B3-02E1C62C07B2}" destId="{AE90F1B1-B821-4C57-9D5B-0AA66236F641}" srcOrd="0" destOrd="0" presId="urn:microsoft.com/office/officeart/2008/layout/LinedList"/>
    <dgm:cxn modelId="{8CEABF25-0A04-4FA8-9CE6-23B3472AF9A9}" type="presParOf" srcId="{390E87DD-82F6-48E4-B5B3-02E1C62C07B2}" destId="{0F71FA19-FF7E-47E7-9645-38222AA383E5}" srcOrd="1" destOrd="0" presId="urn:microsoft.com/office/officeart/2008/layout/LinedList"/>
    <dgm:cxn modelId="{BA0CFE80-8807-402E-B165-FA9026A45F6B}" type="presParOf" srcId="{B37B2EBC-9728-49EE-B79C-2F4E6E5E6D42}" destId="{B192D511-932A-4D68-9A77-8F2D5623BFD3}" srcOrd="20" destOrd="0" presId="urn:microsoft.com/office/officeart/2008/layout/LinedList"/>
    <dgm:cxn modelId="{416ECE12-5220-4384-B7E4-81058AB91C39}" type="presParOf" srcId="{B37B2EBC-9728-49EE-B79C-2F4E6E5E6D42}" destId="{453724F7-3B53-4701-9E9A-A0E31D680DE2}" srcOrd="21" destOrd="0" presId="urn:microsoft.com/office/officeart/2008/layout/LinedList"/>
    <dgm:cxn modelId="{63D41649-398D-4BA9-8FB0-B18CB2D228E4}" type="presParOf" srcId="{453724F7-3B53-4701-9E9A-A0E31D680DE2}" destId="{28087CC1-679E-4CBD-AB02-613614294CFA}" srcOrd="0" destOrd="0" presId="urn:microsoft.com/office/officeart/2008/layout/LinedList"/>
    <dgm:cxn modelId="{21230AE3-0967-49DF-BB2D-6833E59AC20B}" type="presParOf" srcId="{453724F7-3B53-4701-9E9A-A0E31D680DE2}" destId="{E2CD1C34-9F80-431C-9AB6-8A6755232902}" srcOrd="1" destOrd="0" presId="urn:microsoft.com/office/officeart/2008/layout/LinedList"/>
    <dgm:cxn modelId="{BD3A2176-CE8B-4637-A61A-E772BE794899}" type="presParOf" srcId="{B37B2EBC-9728-49EE-B79C-2F4E6E5E6D42}" destId="{876CB840-9C0B-4702-BB32-AEC3014C96C5}" srcOrd="22" destOrd="0" presId="urn:microsoft.com/office/officeart/2008/layout/LinedList"/>
    <dgm:cxn modelId="{8523EE50-273D-4EFA-9E3B-3D07D093F468}" type="presParOf" srcId="{B37B2EBC-9728-49EE-B79C-2F4E6E5E6D42}" destId="{A7C83469-C21E-4C1A-9B54-269502BC71BA}" srcOrd="23" destOrd="0" presId="urn:microsoft.com/office/officeart/2008/layout/LinedList"/>
    <dgm:cxn modelId="{C4B0D339-F0A2-4522-A7DE-29ED69950345}" type="presParOf" srcId="{A7C83469-C21E-4C1A-9B54-269502BC71BA}" destId="{CD798E41-BB3E-4A4E-A224-F10ECAB2A0B1}" srcOrd="0" destOrd="0" presId="urn:microsoft.com/office/officeart/2008/layout/LinedList"/>
    <dgm:cxn modelId="{D89E528E-8455-4634-935C-536B4B4AE433}" type="presParOf" srcId="{A7C83469-C21E-4C1A-9B54-269502BC71BA}" destId="{5680913C-3BD0-4CB2-B4A1-9B55F9F0E2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20EB6-9693-4B4C-B9C4-013D55E009CB}">
      <dsp:nvSpPr>
        <dsp:cNvPr id="0" name=""/>
        <dsp:cNvSpPr/>
      </dsp:nvSpPr>
      <dsp:spPr>
        <a:xfrm>
          <a:off x="0" y="2629"/>
          <a:ext cx="107405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CE8D2-1D3A-4209-A334-7B381ED9F5B7}">
      <dsp:nvSpPr>
        <dsp:cNvPr id="0" name=""/>
        <dsp:cNvSpPr/>
      </dsp:nvSpPr>
      <dsp:spPr>
        <a:xfrm>
          <a:off x="0" y="63059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</a:rPr>
            <a:t>University of South Florida </a:t>
          </a:r>
          <a:endParaRPr lang="en-US" sz="1800" kern="1200">
            <a:solidFill>
              <a:srgbClr val="0070C0"/>
            </a:solidFill>
          </a:endParaRPr>
        </a:p>
      </dsp:txBody>
      <dsp:txXfrm>
        <a:off x="0" y="63059"/>
        <a:ext cx="10740573" cy="448295"/>
      </dsp:txXfrm>
    </dsp:sp>
    <dsp:sp modelId="{BF4927C7-07E3-465C-AE9C-1EF4DA2CF383}">
      <dsp:nvSpPr>
        <dsp:cNvPr id="0" name=""/>
        <dsp:cNvSpPr/>
      </dsp:nvSpPr>
      <dsp:spPr>
        <a:xfrm>
          <a:off x="0" y="450924"/>
          <a:ext cx="10740573" cy="0"/>
        </a:xfrm>
        <a:prstGeom prst="line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accent2">
              <a:hueOff val="-132306"/>
              <a:satOff val="-76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F0EAD-D7F7-4517-BCED-1C3F62B961CD}">
      <dsp:nvSpPr>
        <dsp:cNvPr id="0" name=""/>
        <dsp:cNvSpPr/>
      </dsp:nvSpPr>
      <dsp:spPr>
        <a:xfrm>
          <a:off x="0" y="450924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00B050"/>
              </a:solidFill>
            </a:rPr>
            <a:t>2025	        88 Apps	87 Admit (TBD)		1 Deny  </a:t>
          </a:r>
          <a:endParaRPr lang="en-US" sz="2000" kern="1200">
            <a:solidFill>
              <a:srgbClr val="00B050"/>
            </a:solidFill>
          </a:endParaRPr>
        </a:p>
      </dsp:txBody>
      <dsp:txXfrm>
        <a:off x="0" y="450924"/>
        <a:ext cx="10740573" cy="448295"/>
      </dsp:txXfrm>
    </dsp:sp>
    <dsp:sp modelId="{D63417C5-2E82-4BCC-825A-A930DB666779}">
      <dsp:nvSpPr>
        <dsp:cNvPr id="0" name=""/>
        <dsp:cNvSpPr/>
      </dsp:nvSpPr>
      <dsp:spPr>
        <a:xfrm>
          <a:off x="0" y="899219"/>
          <a:ext cx="10740573" cy="0"/>
        </a:xfrm>
        <a:prstGeom prst="line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accent2">
              <a:hueOff val="-264611"/>
              <a:satOff val="-15260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14E6-BD03-4946-87C5-EE2CC6A8BD05}">
      <dsp:nvSpPr>
        <dsp:cNvPr id="0" name=""/>
        <dsp:cNvSpPr/>
      </dsp:nvSpPr>
      <dsp:spPr>
        <a:xfrm>
          <a:off x="0" y="899219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  <a:cs typeface="Calibri"/>
            </a:rPr>
            <a:t>2024	        79 Apps	77 Admit (16)		2 Deny</a:t>
          </a:r>
          <a:endParaRPr lang="en-US" sz="2000" b="0" i="0" kern="1200">
            <a:solidFill>
              <a:schemeClr val="tx1"/>
            </a:solidFill>
            <a:latin typeface="+mn-lt"/>
            <a:ea typeface="+mn-ea"/>
            <a:cs typeface="Calibri"/>
          </a:endParaRPr>
        </a:p>
      </dsp:txBody>
      <dsp:txXfrm>
        <a:off x="0" y="899219"/>
        <a:ext cx="10740573" cy="448295"/>
      </dsp:txXfrm>
    </dsp:sp>
    <dsp:sp modelId="{D2028D52-5CF5-492C-9D03-6EBD0D834FC0}">
      <dsp:nvSpPr>
        <dsp:cNvPr id="0" name=""/>
        <dsp:cNvSpPr/>
      </dsp:nvSpPr>
      <dsp:spPr>
        <a:xfrm>
          <a:off x="0" y="1347514"/>
          <a:ext cx="10740573" cy="0"/>
        </a:xfrm>
        <a:prstGeom prst="line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accent2">
              <a:hueOff val="-396917"/>
              <a:satOff val="-2288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0BB94-3C9D-486E-87B1-1C2F3FADC343}">
      <dsp:nvSpPr>
        <dsp:cNvPr id="0" name=""/>
        <dsp:cNvSpPr/>
      </dsp:nvSpPr>
      <dsp:spPr>
        <a:xfrm>
          <a:off x="0" y="1347514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2023	        109 Apps	108 Admit (28)		1 Deny</a:t>
          </a:r>
        </a:p>
      </dsp:txBody>
      <dsp:txXfrm>
        <a:off x="0" y="1347514"/>
        <a:ext cx="10740573" cy="448295"/>
      </dsp:txXfrm>
    </dsp:sp>
    <dsp:sp modelId="{61C67F75-D870-4090-A059-1BB08369D4EC}">
      <dsp:nvSpPr>
        <dsp:cNvPr id="0" name=""/>
        <dsp:cNvSpPr/>
      </dsp:nvSpPr>
      <dsp:spPr>
        <a:xfrm>
          <a:off x="0" y="1795809"/>
          <a:ext cx="10740573" cy="0"/>
        </a:xfrm>
        <a:prstGeom prst="line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accent2">
              <a:hueOff val="-529223"/>
              <a:satOff val="-30519"/>
              <a:lumOff val="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E32A-6D4B-405A-8710-72E512D84643}">
      <dsp:nvSpPr>
        <dsp:cNvPr id="0" name=""/>
        <dsp:cNvSpPr/>
      </dsp:nvSpPr>
      <dsp:spPr>
        <a:xfrm>
          <a:off x="0" y="1795809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2022	        112	Apps	106 Admit (29)		6 Deny</a:t>
          </a:r>
        </a:p>
      </dsp:txBody>
      <dsp:txXfrm>
        <a:off x="0" y="1795809"/>
        <a:ext cx="10740573" cy="448295"/>
      </dsp:txXfrm>
    </dsp:sp>
    <dsp:sp modelId="{F1B8E8FA-B21C-43D5-9369-CCA005700071}">
      <dsp:nvSpPr>
        <dsp:cNvPr id="0" name=""/>
        <dsp:cNvSpPr/>
      </dsp:nvSpPr>
      <dsp:spPr>
        <a:xfrm>
          <a:off x="0" y="2244104"/>
          <a:ext cx="10740573" cy="0"/>
        </a:xfrm>
        <a:prstGeom prst="line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accent2">
              <a:hueOff val="-661529"/>
              <a:satOff val="-38149"/>
              <a:lumOff val="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DA8E6-ED8B-416B-9F2C-09B94AF7E8DA}">
      <dsp:nvSpPr>
        <dsp:cNvPr id="0" name=""/>
        <dsp:cNvSpPr/>
      </dsp:nvSpPr>
      <dsp:spPr>
        <a:xfrm>
          <a:off x="0" y="2244104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2021	        38  Apps	34 Admit (10		4 Deny</a:t>
          </a:r>
        </a:p>
      </dsp:txBody>
      <dsp:txXfrm>
        <a:off x="0" y="2244104"/>
        <a:ext cx="10740573" cy="448295"/>
      </dsp:txXfrm>
    </dsp:sp>
    <dsp:sp modelId="{68A37D5C-64F2-4C5F-ABBA-CAE32018D6B9}">
      <dsp:nvSpPr>
        <dsp:cNvPr id="0" name=""/>
        <dsp:cNvSpPr/>
      </dsp:nvSpPr>
      <dsp:spPr>
        <a:xfrm>
          <a:off x="0" y="2692399"/>
          <a:ext cx="10740573" cy="0"/>
        </a:xfrm>
        <a:prstGeom prst="line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accent2">
              <a:hueOff val="-793834"/>
              <a:satOff val="-45779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78976-2B12-406A-B0B1-72A2B60D21E5}">
      <dsp:nvSpPr>
        <dsp:cNvPr id="0" name=""/>
        <dsp:cNvSpPr/>
      </dsp:nvSpPr>
      <dsp:spPr>
        <a:xfrm>
          <a:off x="0" y="2801178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0070C0"/>
              </a:solidFill>
            </a:rPr>
            <a:t>University of Central Florida </a:t>
          </a:r>
          <a:endParaRPr lang="en-US" sz="1800" kern="1200">
            <a:solidFill>
              <a:srgbClr val="0070C0"/>
            </a:solidFill>
          </a:endParaRPr>
        </a:p>
      </dsp:txBody>
      <dsp:txXfrm>
        <a:off x="0" y="2801178"/>
        <a:ext cx="10740573" cy="448295"/>
      </dsp:txXfrm>
    </dsp:sp>
    <dsp:sp modelId="{0C73A3B6-1CE3-4EB1-86D6-E2D091192948}">
      <dsp:nvSpPr>
        <dsp:cNvPr id="0" name=""/>
        <dsp:cNvSpPr/>
      </dsp:nvSpPr>
      <dsp:spPr>
        <a:xfrm>
          <a:off x="0" y="3140695"/>
          <a:ext cx="10740573" cy="0"/>
        </a:xfrm>
        <a:prstGeom prst="line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accent2">
              <a:hueOff val="-926140"/>
              <a:satOff val="-53409"/>
              <a:lumOff val="5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9D2C9-2400-4992-9C9F-54DDAFCAA210}">
      <dsp:nvSpPr>
        <dsp:cNvPr id="0" name=""/>
        <dsp:cNvSpPr/>
      </dsp:nvSpPr>
      <dsp:spPr>
        <a:xfrm>
          <a:off x="0" y="3140695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00B050"/>
              </a:solidFill>
            </a:rPr>
            <a:t>2025	        55 Apps	55 Admit 		 (4 Incomplete/Waitlist)</a:t>
          </a:r>
          <a:endParaRPr lang="en-US" sz="2000" kern="1200">
            <a:solidFill>
              <a:srgbClr val="00B050"/>
            </a:solidFill>
          </a:endParaRPr>
        </a:p>
      </dsp:txBody>
      <dsp:txXfrm>
        <a:off x="0" y="3140695"/>
        <a:ext cx="10740573" cy="448295"/>
      </dsp:txXfrm>
    </dsp:sp>
    <dsp:sp modelId="{A46A9736-A6D3-4F6D-99DD-DC9ABF7042E6}">
      <dsp:nvSpPr>
        <dsp:cNvPr id="0" name=""/>
        <dsp:cNvSpPr/>
      </dsp:nvSpPr>
      <dsp:spPr>
        <a:xfrm>
          <a:off x="0" y="3588990"/>
          <a:ext cx="10740573" cy="0"/>
        </a:xfrm>
        <a:prstGeom prst="line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accent2">
              <a:hueOff val="-1058446"/>
              <a:satOff val="-61039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099E3-11B9-4A8C-A0BD-68C7665E7853}">
      <dsp:nvSpPr>
        <dsp:cNvPr id="0" name=""/>
        <dsp:cNvSpPr/>
      </dsp:nvSpPr>
      <dsp:spPr>
        <a:xfrm>
          <a:off x="0" y="3588990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>
              <a:solidFill>
                <a:schemeClr val="tx1"/>
              </a:solidFill>
            </a:rPr>
            <a:t>2024	        43 Apps	42 Admit (7)		1 Deny</a:t>
          </a:r>
        </a:p>
      </dsp:txBody>
      <dsp:txXfrm>
        <a:off x="0" y="3588990"/>
        <a:ext cx="10740573" cy="448295"/>
      </dsp:txXfrm>
    </dsp:sp>
    <dsp:sp modelId="{CFAEBC7F-8A78-4DAF-B112-DDAA55490EE3}">
      <dsp:nvSpPr>
        <dsp:cNvPr id="0" name=""/>
        <dsp:cNvSpPr/>
      </dsp:nvSpPr>
      <dsp:spPr>
        <a:xfrm>
          <a:off x="0" y="4037285"/>
          <a:ext cx="10740573" cy="0"/>
        </a:xfrm>
        <a:prstGeom prst="line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accent2">
              <a:hueOff val="-1190752"/>
              <a:satOff val="-68668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0F1B1-B821-4C57-9D5B-0AA66236F641}">
      <dsp:nvSpPr>
        <dsp:cNvPr id="0" name=""/>
        <dsp:cNvSpPr/>
      </dsp:nvSpPr>
      <dsp:spPr>
        <a:xfrm>
          <a:off x="0" y="4037285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2023	        59 Apps	54 Admit (7)		5 Deny</a:t>
          </a:r>
        </a:p>
      </dsp:txBody>
      <dsp:txXfrm>
        <a:off x="0" y="4037285"/>
        <a:ext cx="10740573" cy="448295"/>
      </dsp:txXfrm>
    </dsp:sp>
    <dsp:sp modelId="{B192D511-932A-4D68-9A77-8F2D5623BFD3}">
      <dsp:nvSpPr>
        <dsp:cNvPr id="0" name=""/>
        <dsp:cNvSpPr/>
      </dsp:nvSpPr>
      <dsp:spPr>
        <a:xfrm>
          <a:off x="0" y="4485580"/>
          <a:ext cx="10740573" cy="0"/>
        </a:xfrm>
        <a:prstGeom prst="line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accent2">
              <a:hueOff val="-1323057"/>
              <a:satOff val="-76298"/>
              <a:lumOff val="7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87CC1-679E-4CBD-AB02-613614294CFA}">
      <dsp:nvSpPr>
        <dsp:cNvPr id="0" name=""/>
        <dsp:cNvSpPr/>
      </dsp:nvSpPr>
      <dsp:spPr>
        <a:xfrm>
          <a:off x="0" y="4485580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2022	        67 Apps	64 Admit (16)		3 Deny/</a:t>
          </a:r>
          <a:r>
            <a:rPr lang="en-US" sz="2000" kern="1200" err="1"/>
            <a:t>Unk</a:t>
          </a:r>
          <a:endParaRPr lang="en-US" sz="2000" kern="1200"/>
        </a:p>
      </dsp:txBody>
      <dsp:txXfrm>
        <a:off x="0" y="4485580"/>
        <a:ext cx="10740573" cy="448295"/>
      </dsp:txXfrm>
    </dsp:sp>
    <dsp:sp modelId="{876CB840-9C0B-4702-BB32-AEC3014C96C5}">
      <dsp:nvSpPr>
        <dsp:cNvPr id="0" name=""/>
        <dsp:cNvSpPr/>
      </dsp:nvSpPr>
      <dsp:spPr>
        <a:xfrm>
          <a:off x="0" y="4933875"/>
          <a:ext cx="1074057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98E41-BB3E-4A4E-A224-F10ECAB2A0B1}">
      <dsp:nvSpPr>
        <dsp:cNvPr id="0" name=""/>
        <dsp:cNvSpPr/>
      </dsp:nvSpPr>
      <dsp:spPr>
        <a:xfrm>
          <a:off x="0" y="4933875"/>
          <a:ext cx="10740573" cy="44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2021	        38 Apps	34 Admit (10)		6 Deny/</a:t>
          </a:r>
          <a:r>
            <a:rPr lang="en-US" sz="2000" kern="1200" err="1"/>
            <a:t>Unk</a:t>
          </a:r>
          <a:endParaRPr lang="en-US" sz="2000" kern="1200"/>
        </a:p>
      </dsp:txBody>
      <dsp:txXfrm>
        <a:off x="0" y="4933875"/>
        <a:ext cx="10740573" cy="44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3T23:08:01.5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1 216,'25'0,"-3"1,0-2,0 0,0-1,33-8,-25 3,0 2,0 0,37 0,94 6,-64 1,-52-1,112-5,-135 2,1-1,-1-1,0-2,41-14,-44 14,1 0,-1 2,1 0,0 2,0 0,0 1,34 3,40-3,-80-1,-1 0,0-1,0-1,0 0,18-10,-17 8,0 1,0 0,0 1,18-3,110-23,-100 19,0 2,67-5,-15 13,-68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3T23:09:22.5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F4DCDE-6849-4C22-8CF2-AA63EAFFF15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59A6AE-2A68-42D6-9A10-5D45D058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6B857-D609-40AC-B857-7C2D00056D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04"/>
            <a:ext cx="5255204" cy="42529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36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6B857-D609-40AC-B857-7C2D00056D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04"/>
            <a:ext cx="5255204" cy="42529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6B857-D609-40AC-B857-7C2D00056D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04"/>
            <a:ext cx="5255204" cy="42529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2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85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8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8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5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7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3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2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7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3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38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A7FBA-AB51-432D-A842-DF333EDDE19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57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A7FBA-AB51-432D-A842-DF333EDDE19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3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A7FBA-AB51-432D-A842-DF333EDDE19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0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A7FBA-AB51-432D-A842-DF333EDDE19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6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BA7FBA-AB51-432D-A842-DF333EDDE19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6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4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9A6AE-2A68-42D6-9A10-5D45D058C1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9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6B857-D609-40AC-B857-7C2D00056D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04"/>
            <a:ext cx="5255204" cy="42529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4AAB-6DE2-44CB-A033-91DBD5B37B4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491" y="4489304"/>
            <a:ext cx="5255204" cy="425293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5357-21A0-4965-90B3-77CA1398C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8C491-B821-4991-A8FB-818E041EA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DABD-C902-45CC-9CC4-719A5DBF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C3443-7A68-4216-9EA4-9FCE61A3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359CE-19D9-436F-9A87-16333A6C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8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24D7-0147-444A-B758-500858E8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AC1F4-F5AD-4988-9A9A-C48826E2A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6D31C-9D7C-45E9-9CB8-822FADB8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ABD6-FE05-4D72-AA08-45C005F8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1D2F-E33B-4653-90CB-3A99B389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F589F-CEA8-437D-82C5-0AC212DAD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B4F41-3321-48EF-8ED1-A092B8476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3BCD9-74C1-4E37-806C-2E63B7103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33321-FE64-4965-AF08-A6FDF7FF8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59396-826D-4AA1-A55A-D2F3BC796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4977-7684-4610-B9FF-42056D5A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DA722-4ADF-4B9D-9B5D-31BA758C8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2005A-3C88-4559-8FA5-BA286472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46A9-10A5-473A-9413-EA8CA533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96692-669E-4B89-856A-99D7C3C1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2527-626D-4ED7-9E9F-9E7196420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DB44B-FC46-400C-9DB1-579F45E06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7E097-3B27-4718-A975-55F5B215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3A3BC-A388-430B-825F-C1E6B2A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29927-D260-44C8-9DC9-715E7DCA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EB5D-6DF3-404D-B796-CCD268A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17BD0-3828-4553-A49B-541B9B9EB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FFA63-6908-49F7-A24E-533C8B7F6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72904-B321-4EA3-9D0C-443DAD00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F6AF5-6405-4E46-A613-AB2A2A01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0A50-5DF1-47AA-A282-13C39ADD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04C1-91C5-4F0E-981E-2229692E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C06FE-9475-4C03-8E00-B830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88ACB-B77D-494C-A7C0-CFF8FF74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DEF79-40DB-49E2-8A3B-1A7EBB66E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93809-ABB6-47D8-B793-D9154CA87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2F235-3D1F-4700-AFB1-C462B7C6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CD454-7515-458F-A2DE-52847A81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C7824-8DFC-48F4-B970-3BC5F333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1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293E-2C71-4623-924D-55A1DF45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2C922-2BD1-47B1-9F8D-E3C5215A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09385-7E89-444C-BE03-91D381D4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D60DD-205F-4A56-B5BF-7118ADD2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1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E5D77A-AC46-4084-A9F3-2786F483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70390-3460-4596-AED1-AE8E3B3C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D96DC-16FF-4A78-912F-FA701500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4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224C-2261-427C-B285-5A0FD5C7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D5A8-00E1-4149-B20A-36842AF6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9D434-378D-46EE-9F3D-D9EEE642F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96ABB-4638-4371-BC96-1A87A4574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9452-F5FB-4375-894D-61C9C7B5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907BC-55CF-42D6-923E-F6155E71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0F1F-B75D-4F72-A74C-BF4540D3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3A3B0-DEEF-49A8-91D3-C7047D4C5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CF022-840F-4B5C-88B4-B413173F4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6A8B3-877A-4F5A-B73E-3D273FD3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BE4D9-2940-4630-B30A-90022FBE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8E622-3B69-4DCE-A6E3-701D0B2D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7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A7CBA-E2D0-4B8A-87EC-D92DAC5C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6461-A88D-4EE3-868C-ABFE7E400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8CB8B-A4D3-4FC1-BE76-ABE989F44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319F-A320-4E94-8A5A-7AEF29CEF95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14CD-21A6-4634-91F6-29AF8578E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EBE97-4CEE-4E42-8E97-C9FBB9A9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B72E-0C22-4438-B37F-B534FBB9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3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app.org/apply/essay-prompt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ance.bergman@sarasotacountyschools.n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pvscollegecounseling.com/" TargetMode="Externa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FB07-E202-4C9A-B120-B941BA87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378" y="1410159"/>
            <a:ext cx="9114622" cy="3424888"/>
          </a:xfrm>
        </p:spPr>
        <p:txBody>
          <a:bodyPr/>
          <a:lstStyle/>
          <a:p>
            <a:r>
              <a:rPr lang="en-US"/>
              <a:t>Spring College Night: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5400"/>
              <a:t>Pine View College Night:</a:t>
            </a:r>
            <a:br>
              <a:rPr lang="en-US" sz="5400"/>
            </a:br>
            <a:br>
              <a:rPr lang="en-US" sz="5400"/>
            </a:br>
            <a:r>
              <a:rPr lang="en-US" sz="5400">
                <a:solidFill>
                  <a:srgbClr val="0070C0"/>
                </a:solidFill>
              </a:rPr>
              <a:t>College Planning and the College Admissions Landscape 2025-26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E6DBA-FE9B-46A5-9F57-DA44B1B8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6033" y="5441854"/>
            <a:ext cx="9144000" cy="1655762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301003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6B32-85A5-470D-9C6F-A7D0326E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31" y="354108"/>
            <a:ext cx="10603966" cy="737961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The College Admissions Landscape and Pine View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2896-DF4A-4BF4-BEED-0CECE4EB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233888"/>
            <a:ext cx="11270254" cy="5233012"/>
          </a:xfrm>
        </p:spPr>
        <p:txBody>
          <a:bodyPr/>
          <a:lstStyle/>
          <a:p>
            <a:pPr lvl="1"/>
            <a:r>
              <a:rPr lang="en-US" sz="2800"/>
              <a:t>An Introduction to the Admissions Landscape </a:t>
            </a:r>
          </a:p>
          <a:p>
            <a:pPr lvl="1"/>
            <a:r>
              <a:rPr lang="en-US" sz="2800"/>
              <a:t>Recent Changes in Admissions - What's Different? What Do We Control?</a:t>
            </a:r>
          </a:p>
          <a:p>
            <a:pPr lvl="1"/>
            <a:r>
              <a:rPr lang="en-US" sz="2800"/>
              <a:t>Pine View Student Outcomes for In-state Public Universities - What's True and What's Not?! </a:t>
            </a:r>
          </a:p>
          <a:p>
            <a:pPr lvl="1"/>
            <a:r>
              <a:rPr lang="en-US" sz="2800"/>
              <a:t>Selective Admissions - Data-based Reality</a:t>
            </a:r>
          </a:p>
          <a:p>
            <a:pPr marL="457200" lvl="1" indent="0">
              <a:buNone/>
            </a:pPr>
            <a:endParaRPr lang="en-US" sz="2800"/>
          </a:p>
          <a:p>
            <a:pPr lvl="1"/>
            <a:r>
              <a:rPr lang="en-US" sz="2800"/>
              <a:t>Counterproductive Behaviors and Their Consequences </a:t>
            </a:r>
          </a:p>
          <a:p>
            <a:pPr lvl="1"/>
            <a:r>
              <a:rPr lang="en-US" sz="2800"/>
              <a:t>Positive Lessons and Advice for Behaviors Moving Forward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Where we are in this Journey and What's Next?</a:t>
            </a:r>
          </a:p>
          <a:p>
            <a:pPr lvl="1"/>
            <a:endParaRPr lang="en-US" sz="2800">
              <a:solidFill>
                <a:srgbClr val="0070C0"/>
              </a:solidFill>
            </a:endParaRPr>
          </a:p>
          <a:p>
            <a:pPr lvl="1"/>
            <a:endParaRPr lang="en-US" sz="280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280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441AD9-08B6-E9F5-B764-0604F998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3" y="5824167"/>
            <a:ext cx="880506" cy="8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2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6B32-85A5-470D-9C6F-A7D0326E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8" y="365125"/>
            <a:ext cx="10410371" cy="73796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The College Admissions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2896-DF4A-4BF4-BEED-0CECE4EB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556" y="1266940"/>
            <a:ext cx="10331822" cy="487827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What has remained true?</a:t>
            </a:r>
          </a:p>
          <a:p>
            <a:r>
              <a:rPr lang="en-US"/>
              <a:t>The quality of our students (it's actually improved…)</a:t>
            </a:r>
          </a:p>
          <a:p>
            <a:r>
              <a:rPr lang="en-US"/>
              <a:t>Highly selective admissions (are even </a:t>
            </a:r>
            <a:r>
              <a:rPr lang="en-US" i="1"/>
              <a:t>more</a:t>
            </a:r>
            <a:r>
              <a:rPr lang="en-US"/>
              <a:t> selective)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What has changed and why?</a:t>
            </a:r>
          </a:p>
          <a:p>
            <a:r>
              <a:rPr lang="en-US" sz="2600"/>
              <a:t>An exponential growth in applications over the past five years</a:t>
            </a:r>
          </a:p>
          <a:p>
            <a:pPr lvl="1"/>
            <a:r>
              <a:rPr lang="en-US" sz="2600"/>
              <a:t>Increased virtual outreach and access by colleges and applicants</a:t>
            </a:r>
          </a:p>
          <a:p>
            <a:pPr lvl="1"/>
            <a:r>
              <a:rPr lang="en-US" sz="2600"/>
              <a:t>A doubling of </a:t>
            </a:r>
            <a:r>
              <a:rPr lang="en-US" sz="2600" i="1"/>
              <a:t>Common App </a:t>
            </a:r>
            <a:r>
              <a:rPr lang="en-US" sz="2600"/>
              <a:t>colleges since 2015 (500--&gt;1100+)</a:t>
            </a:r>
          </a:p>
          <a:p>
            <a:pPr lvl="1"/>
            <a:r>
              <a:rPr lang="en-US" sz="2600"/>
              <a:t>Use of Test-optional policies (not SUS of Florida), however…</a:t>
            </a:r>
          </a:p>
          <a:p>
            <a:pPr lvl="1"/>
            <a:r>
              <a:rPr lang="en-US" sz="2600"/>
              <a:t>Explosive growth in international and domestic applications</a:t>
            </a:r>
          </a:p>
          <a:p>
            <a:pPr lvl="1"/>
            <a:r>
              <a:rPr lang="en-US" sz="2600">
                <a:solidFill>
                  <a:srgbClr val="7030A0"/>
                </a:solidFill>
              </a:rPr>
              <a:t>Thus, far more selective and competitive than ever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6B32-85A5-470D-9C6F-A7D0326E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8" y="365125"/>
            <a:ext cx="10410371" cy="73796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The College Admissions Landscape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2896-DF4A-4BF4-BEED-0CECE4EB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7" y="1216638"/>
            <a:ext cx="10308770" cy="484164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What We Control </a:t>
            </a:r>
          </a:p>
          <a:p>
            <a:pPr lvl="1"/>
            <a:r>
              <a:rPr lang="en-US" sz="2800"/>
              <a:t>Our accomplishments and experiences </a:t>
            </a:r>
          </a:p>
          <a:p>
            <a:pPr lvl="1"/>
            <a:r>
              <a:rPr lang="en-US" sz="2800"/>
              <a:t>The type and number of colleges to which we apply</a:t>
            </a:r>
          </a:p>
          <a:p>
            <a:pPr lvl="1"/>
            <a:r>
              <a:rPr lang="en-US" sz="2800"/>
              <a:t>The overall quality of our applications - What and how we share</a:t>
            </a:r>
          </a:p>
          <a:p>
            <a:pPr lvl="1"/>
            <a:r>
              <a:rPr lang="en-US" sz="2800" i="1">
                <a:solidFill>
                  <a:srgbClr val="7030A0"/>
                </a:solidFill>
              </a:rPr>
              <a:t>How we feel about the experience and our outcomes</a:t>
            </a:r>
          </a:p>
          <a:p>
            <a:pPr marL="457200" lvl="1" indent="0">
              <a:buNone/>
            </a:pPr>
            <a:endParaRPr lang="en-US" sz="2800"/>
          </a:p>
          <a:p>
            <a:r>
              <a:rPr lang="en-US">
                <a:solidFill>
                  <a:srgbClr val="0070C0"/>
                </a:solidFill>
              </a:rPr>
              <a:t>What We Do Not Control - </a:t>
            </a:r>
            <a:r>
              <a:rPr lang="en-US" b="1" i="1">
                <a:solidFill>
                  <a:srgbClr val="0070C0"/>
                </a:solidFill>
              </a:rPr>
              <a:t>Admissions Decisions</a:t>
            </a:r>
          </a:p>
          <a:p>
            <a:pPr lvl="1"/>
            <a:r>
              <a:rPr lang="en-US" sz="2800" i="1"/>
              <a:t>Decisions are not primarily based upon comparative ranking of individual student merit but instead on</a:t>
            </a:r>
          </a:p>
          <a:p>
            <a:pPr lvl="2"/>
            <a:r>
              <a:rPr lang="en-US" sz="2600"/>
              <a:t>Policies related to </a:t>
            </a:r>
            <a:r>
              <a:rPr lang="en-US" sz="2600">
                <a:solidFill>
                  <a:srgbClr val="C00000"/>
                </a:solidFill>
              </a:rPr>
              <a:t>Enrollment Management</a:t>
            </a:r>
          </a:p>
          <a:p>
            <a:pPr lvl="2"/>
            <a:r>
              <a:rPr lang="en-US" sz="2600"/>
              <a:t>The </a:t>
            </a:r>
            <a:r>
              <a:rPr lang="en-US" sz="2600" i="1">
                <a:solidFill>
                  <a:srgbClr val="C00000"/>
                </a:solidFill>
              </a:rPr>
              <a:t>Institutional Priorities</a:t>
            </a:r>
            <a:r>
              <a:rPr lang="en-US" sz="2600"/>
              <a:t> of each college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28B2D3-CA6C-3457-BABC-FC60B8A3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5" y="5903336"/>
            <a:ext cx="791441" cy="8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82198" y="95477"/>
            <a:ext cx="10611390" cy="973159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Overall PV Admissions Data 2025 - In Progress!</a:t>
            </a:r>
            <a:endParaRPr lang="en-US" sz="3600">
              <a:solidFill>
                <a:srgbClr val="0070C0"/>
              </a:solidFill>
              <a:ea typeface="Cambria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440676" y="1112704"/>
            <a:ext cx="11479576" cy="49414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kern="1200">
                <a:ea typeface="+mn-ea"/>
                <a:cs typeface="Calibri"/>
              </a:rPr>
              <a:t>Total Applicants:  	1,102			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>
                <a:cs typeface="Calibri"/>
              </a:rPr>
              <a:t>Total Acceptances: 	548  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kern="1200">
                <a:ea typeface="+mn-ea"/>
                <a:cs typeface="Calibri"/>
              </a:rPr>
              <a:t>Total Waitlists: 		110 (LY129!)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 sz="2400">
              <a:solidFill>
                <a:srgbClr val="7030A0"/>
              </a:solidFill>
              <a:cs typeface="Calibri"/>
            </a:endParaRP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solidFill>
                  <a:srgbClr val="7030A0"/>
                </a:solidFill>
                <a:cs typeface="Calibri"/>
              </a:rPr>
              <a:t>		        </a:t>
            </a:r>
            <a:r>
              <a:rPr lang="en-US" sz="2400" b="1">
                <a:cs typeface="Calibri"/>
              </a:rPr>
              <a:t>Class of 2025 (161)		Class of 2024 (157)		Class of 2023 (175)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 b="1">
                <a:cs typeface="Calibri"/>
              </a:rPr>
              <a:t>	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Apps			</a:t>
            </a:r>
            <a:r>
              <a:rPr lang="en-US" sz="2400">
                <a:highlight>
                  <a:srgbClr val="00FFFF"/>
                </a:highlight>
                <a:cs typeface="Calibri"/>
              </a:rPr>
              <a:t>1102	(6.85 Apps/)	</a:t>
            </a:r>
            <a:r>
              <a:rPr lang="en-US" sz="2400">
                <a:cs typeface="Calibri"/>
              </a:rPr>
              <a:t>	1229	(7.8)				1348 (7.7)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Admits		 	548 					640	 				664 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% Accept		49.7%				52%					49%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# of Colleges		163					</a:t>
            </a:r>
            <a:r>
              <a:rPr lang="en-US" sz="2400">
                <a:highlight>
                  <a:srgbClr val="00FFFF"/>
                </a:highlight>
                <a:cs typeface="Calibri"/>
              </a:rPr>
              <a:t>216</a:t>
            </a:r>
            <a:r>
              <a:rPr lang="en-US" sz="2400">
                <a:cs typeface="Calibri"/>
              </a:rPr>
              <a:t>					201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# Admitted To	</a:t>
            </a:r>
            <a:r>
              <a:rPr lang="en-US" sz="2400" i="1">
                <a:highlight>
                  <a:srgbClr val="00FF00"/>
                </a:highlight>
                <a:cs typeface="Calibri"/>
              </a:rPr>
              <a:t>134 IP</a:t>
            </a:r>
            <a:r>
              <a:rPr lang="en-US" sz="2400">
                <a:cs typeface="Calibri"/>
              </a:rPr>
              <a:t>				</a:t>
            </a:r>
            <a:r>
              <a:rPr lang="en-US" sz="2400">
                <a:highlight>
                  <a:srgbClr val="00FFFF"/>
                </a:highlight>
                <a:cs typeface="Calibri"/>
              </a:rPr>
              <a:t>170</a:t>
            </a:r>
            <a:r>
              <a:rPr lang="en-US" sz="2400">
                <a:cs typeface="Calibri"/>
              </a:rPr>
              <a:t>					145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# Matriculated To	</a:t>
            </a:r>
            <a:r>
              <a:rPr lang="en-US" sz="2400">
                <a:highlight>
                  <a:srgbClr val="00FF00"/>
                </a:highlight>
                <a:cs typeface="Calibri"/>
              </a:rPr>
              <a:t>  </a:t>
            </a:r>
            <a:r>
              <a:rPr lang="en-US" sz="2400" i="1">
                <a:highlight>
                  <a:srgbClr val="00FF00"/>
                </a:highlight>
                <a:cs typeface="Calibri"/>
              </a:rPr>
              <a:t>36 IP</a:t>
            </a:r>
            <a:r>
              <a:rPr lang="en-US" sz="2400">
                <a:cs typeface="Calibri"/>
              </a:rPr>
              <a:t>			 	</a:t>
            </a:r>
            <a:r>
              <a:rPr lang="en-US" sz="2400">
                <a:highlight>
                  <a:srgbClr val="00FFFF"/>
                </a:highlight>
                <a:cs typeface="Calibri"/>
              </a:rPr>
              <a:t>62</a:t>
            </a:r>
            <a:r>
              <a:rPr lang="en-US" sz="2400">
                <a:cs typeface="Calibri"/>
              </a:rPr>
              <a:t>					  48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400">
                <a:cs typeface="Calibri"/>
              </a:rPr>
              <a:t>In-state %		</a:t>
            </a:r>
            <a:r>
              <a:rPr lang="en-US" sz="2400">
                <a:highlight>
                  <a:srgbClr val="00FF00"/>
                </a:highlight>
                <a:cs typeface="Calibri"/>
              </a:rPr>
              <a:t>TBD</a:t>
            </a:r>
            <a:r>
              <a:rPr lang="en-US" sz="2400">
                <a:cs typeface="Calibri"/>
              </a:rPr>
              <a:t>				 	62					  71		</a:t>
            </a:r>
            <a:r>
              <a:rPr lang="en-US" sz="2400">
                <a:solidFill>
                  <a:srgbClr val="7030A0"/>
                </a:solidFill>
                <a:cs typeface="Calibri"/>
              </a:rPr>
              <a:t>	 </a:t>
            </a:r>
            <a:endParaRPr lang="en-US" sz="2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A583A-9564-4F15-A60F-1107732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4840" y="6033505"/>
            <a:ext cx="2042639" cy="271879"/>
          </a:xfrm>
        </p:spPr>
        <p:txBody>
          <a:bodyPr/>
          <a:lstStyle/>
          <a:p>
            <a:pPr defTabSz="676656">
              <a:spcAft>
                <a:spcPts val="600"/>
              </a:spcAft>
              <a:defRPr/>
            </a:pPr>
            <a:fld id="{8F7DC4C7-0A04-445B-B1DD-F191D72F4103}" type="slidenum">
              <a:rPr lang="en-US" sz="888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342" y="203200"/>
            <a:ext cx="10497457" cy="74022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The GREAT NEWS! - PV Data In-State USF and UCF</a:t>
            </a:r>
            <a:r>
              <a:rPr lang="en-US" sz="360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A5BB6-D852-4A45-BD3E-AD1E2A8D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8F7DC4C7-0A04-445B-B1DD-F191D72F4103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graphicFrame>
        <p:nvGraphicFramePr>
          <p:cNvPr id="22533" name="Rectangle 3">
            <a:extLst>
              <a:ext uri="{FF2B5EF4-FFF2-40B4-BE49-F238E27FC236}">
                <a16:creationId xmlns:a16="http://schemas.microsoft.com/office/drawing/2014/main" id="{0ABEB648-8BA8-9B51-CFE3-68BB2C58C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527822"/>
              </p:ext>
            </p:extLst>
          </p:nvPr>
        </p:nvGraphicFramePr>
        <p:xfrm>
          <a:off x="832757" y="974272"/>
          <a:ext cx="10740573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A7C8262-6B33-D952-80D6-870902E060AE}"/>
              </a:ext>
            </a:extLst>
          </p:cNvPr>
          <p:cNvSpPr txBox="1"/>
          <p:nvPr/>
        </p:nvSpPr>
        <p:spPr>
          <a:xfrm>
            <a:off x="789141" y="6062596"/>
            <a:ext cx="11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>
                <a:solidFill>
                  <a:srgbClr val="C00000"/>
                </a:solidFill>
              </a:rPr>
              <a:t>* 34/37 applicants were accepted at ALL other in-state public universities (FAMU/FAU/FGCU/FIU/FPI/NCF/UNF/UWF)</a:t>
            </a:r>
          </a:p>
        </p:txBody>
      </p:sp>
    </p:spTree>
    <p:extLst>
      <p:ext uri="{BB962C8B-B14F-4D97-AF65-F5344CB8AC3E}">
        <p14:creationId xmlns:p14="http://schemas.microsoft.com/office/powerpoint/2010/main" val="399152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946" y="275421"/>
            <a:ext cx="10263148" cy="1037860"/>
          </a:xfrm>
        </p:spPr>
        <p:txBody>
          <a:bodyPr anchor="t">
            <a:norm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Florida State University Admissions Data 2025</a:t>
            </a:r>
            <a:endParaRPr lang="en-US" sz="4000">
              <a:solidFill>
                <a:srgbClr val="C00000"/>
              </a:solidFill>
              <a:ea typeface="Cambria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705080" y="1200839"/>
            <a:ext cx="7656722" cy="4995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2281" indent="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kern="1200">
                <a:latin typeface="+mn-lt"/>
                <a:ea typeface="+mn-ea"/>
                <a:cs typeface="Calibri"/>
              </a:rPr>
              <a:t>Total Applicants: 		</a:t>
            </a:r>
            <a:r>
              <a:rPr lang="en-US">
                <a:cs typeface="Calibri"/>
              </a:rPr>
              <a:t>82</a:t>
            </a:r>
            <a:r>
              <a:rPr lang="en-US" kern="1200">
                <a:latin typeface="+mn-lt"/>
                <a:ea typeface="+mn-ea"/>
                <a:cs typeface="Calibri"/>
              </a:rPr>
              <a:t>,000+ applications (+7%)</a:t>
            </a:r>
          </a:p>
          <a:p>
            <a:pPr marL="222281" indent="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 kern="1200">
              <a:solidFill>
                <a:srgbClr val="0070C0"/>
              </a:solidFill>
              <a:latin typeface="+mn-lt"/>
              <a:ea typeface="+mn-ea"/>
              <a:cs typeface="Calibri"/>
            </a:endParaRPr>
          </a:p>
          <a:p>
            <a:pPr marL="222281" indent="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 kern="1200">
              <a:solidFill>
                <a:srgbClr val="0070C0"/>
              </a:solidFill>
              <a:latin typeface="+mn-lt"/>
              <a:ea typeface="+mn-ea"/>
              <a:cs typeface="Calibri"/>
            </a:endParaRPr>
          </a:p>
          <a:p>
            <a:pPr marL="222281" indent="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kern="120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Pine View Outcomes</a:t>
            </a:r>
          </a:p>
          <a:p>
            <a:pPr marL="34577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kern="1200">
                <a:latin typeface="+mn-lt"/>
                <a:ea typeface="+mn-ea"/>
                <a:cs typeface="Calibri"/>
              </a:rPr>
              <a:t>128 Total Applications</a:t>
            </a:r>
            <a:endParaRPr lang="en-US">
              <a:solidFill>
                <a:srgbClr val="00B050"/>
              </a:solidFill>
              <a:ea typeface="+mn-lt"/>
              <a:cs typeface="+mn-lt"/>
            </a:endParaRPr>
          </a:p>
          <a:p>
            <a:pPr marL="34577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>
                <a:solidFill>
                  <a:srgbClr val="00B050"/>
                </a:solidFill>
                <a:cs typeface="Calibri"/>
              </a:rPr>
              <a:t>109</a:t>
            </a:r>
            <a:r>
              <a:rPr lang="en-US" kern="1200">
                <a:solidFill>
                  <a:srgbClr val="00B050"/>
                </a:solidFill>
                <a:latin typeface="+mn-lt"/>
                <a:ea typeface="+mn-ea"/>
                <a:cs typeface="Calibri"/>
              </a:rPr>
              <a:t> Admitted - </a:t>
            </a:r>
            <a:r>
              <a:rPr lang="en-US">
                <a:solidFill>
                  <a:srgbClr val="00B050"/>
                </a:solidFill>
                <a:cs typeface="Calibri"/>
              </a:rPr>
              <a:t>85</a:t>
            </a:r>
            <a:r>
              <a:rPr lang="en-US" kern="1200">
                <a:solidFill>
                  <a:srgbClr val="00B050"/>
                </a:solidFill>
                <a:latin typeface="+mn-lt"/>
                <a:ea typeface="+mn-ea"/>
                <a:cs typeface="Calibri"/>
              </a:rPr>
              <a:t>% admit rate </a:t>
            </a:r>
            <a:r>
              <a:rPr lang="en-US" kern="120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(40+)</a:t>
            </a:r>
          </a:p>
          <a:p>
            <a:pPr marL="802971" lvl="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600">
                <a:cs typeface="Calibri"/>
              </a:rPr>
              <a:t>[6 Pathway Offers]-1 Waitlist pending</a:t>
            </a:r>
            <a:endParaRPr lang="en-US" sz="2600" kern="1200">
              <a:latin typeface="+mn-lt"/>
              <a:ea typeface="+mn-ea"/>
              <a:cs typeface="Calibri"/>
            </a:endParaRPr>
          </a:p>
          <a:p>
            <a:pPr marL="802971" lvl="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600" i="1">
                <a:cs typeface="Calibri"/>
              </a:rPr>
              <a:t>61 Vires Scholarship ($4000/year)</a:t>
            </a:r>
          </a:p>
          <a:p>
            <a:pPr marL="802971" lvl="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600">
                <a:cs typeface="Calibri"/>
              </a:rPr>
              <a:t>TBD</a:t>
            </a:r>
            <a:r>
              <a:rPr lang="en-US" sz="2600" kern="1200">
                <a:latin typeface="+mn-lt"/>
                <a:ea typeface="+mn-ea"/>
                <a:cs typeface="Calibri"/>
              </a:rPr>
              <a:t> Honors College Offers (appx 30+)</a:t>
            </a:r>
          </a:p>
          <a:p>
            <a:pPr marL="802971" lvl="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600">
                <a:cs typeface="Calibri"/>
              </a:rPr>
              <a:t>Over 40 anticipated to matriculate!</a:t>
            </a:r>
          </a:p>
          <a:p>
            <a:pPr marL="802971" lvl="1" indent="-123490" defTabSz="493959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endParaRPr lang="en-US" sz="2800" kern="1200">
              <a:solidFill>
                <a:srgbClr val="00B050"/>
              </a:solidFill>
              <a:latin typeface="+mn-lt"/>
              <a:ea typeface="+mn-ea"/>
              <a:cs typeface="Calibri"/>
            </a:endParaRPr>
          </a:p>
          <a:p>
            <a:pPr marL="222281" indent="0" defTabSz="493959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>
              <a:cs typeface="Calibri"/>
            </a:endParaRPr>
          </a:p>
          <a:p>
            <a:pPr marL="345771" indent="-123490" defTabSz="493959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292100" lvl="1" indent="0">
              <a:buClr>
                <a:schemeClr val="accent3"/>
              </a:buClr>
              <a:buNone/>
              <a:defRPr/>
            </a:pPr>
            <a:endParaRPr lang="en-US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A583A-9564-4F15-A60F-1107732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3250" y="5347286"/>
            <a:ext cx="1494697" cy="198947"/>
          </a:xfrm>
        </p:spPr>
        <p:txBody>
          <a:bodyPr/>
          <a:lstStyle/>
          <a:p>
            <a:pPr defTabSz="493959">
              <a:spcAft>
                <a:spcPts val="438"/>
              </a:spcAft>
              <a:defRPr/>
            </a:pPr>
            <a:fld id="{8F7DC4C7-0A04-445B-B1DD-F191D72F4103}" type="slidenum">
              <a:rPr lang="en-US" sz="64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93959">
                <a:spcAft>
                  <a:spcPts val="438"/>
                </a:spcAft>
                <a:defRPr/>
              </a:pPr>
              <a:t>15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09E3E3-3FE6-4412-9927-32B5B318D40B}"/>
              </a:ext>
            </a:extLst>
          </p:cNvPr>
          <p:cNvSpPr txBox="1"/>
          <p:nvPr/>
        </p:nvSpPr>
        <p:spPr>
          <a:xfrm>
            <a:off x="8760523" y="1139869"/>
            <a:ext cx="31707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Calibri"/>
                <a:cs typeface="Segoe UI"/>
              </a:rPr>
              <a:t>Five-year FSU Data </a:t>
            </a:r>
            <a:endParaRPr lang="en-US" b="1">
              <a:latin typeface="Calibri"/>
            </a:endParaRPr>
          </a:p>
          <a:p>
            <a:r>
              <a:rPr lang="en-US">
                <a:latin typeface="Calibri"/>
                <a:cs typeface="Segoe UI"/>
              </a:rPr>
              <a:t>​</a:t>
            </a:r>
          </a:p>
          <a:p>
            <a:r>
              <a:rPr lang="en-US" b="1">
                <a:latin typeface="Calibri"/>
                <a:cs typeface="Segoe UI"/>
              </a:rPr>
              <a:t>2024 Admissions </a:t>
            </a:r>
            <a:r>
              <a:rPr lang="en-US">
                <a:latin typeface="Calibri"/>
                <a:cs typeface="Segoe UI"/>
              </a:rPr>
              <a:t>(107 Apps)</a:t>
            </a:r>
          </a:p>
          <a:p>
            <a:r>
              <a:rPr lang="en-US">
                <a:solidFill>
                  <a:srgbClr val="00B050"/>
                </a:solidFill>
                <a:latin typeface="Calibri"/>
                <a:cs typeface="Segoe UI"/>
              </a:rPr>
              <a:t>97 Admitted (85%) </a:t>
            </a:r>
            <a:r>
              <a:rPr lang="en-US">
                <a:solidFill>
                  <a:srgbClr val="0070C0"/>
                </a:solidFill>
                <a:latin typeface="Calibri"/>
                <a:cs typeface="Segoe UI"/>
              </a:rPr>
              <a:t>32 Enrolled</a:t>
            </a:r>
          </a:p>
          <a:p>
            <a:r>
              <a:rPr lang="en-US">
                <a:latin typeface="Calibri"/>
                <a:cs typeface="Segoe UI"/>
              </a:rPr>
              <a:t>1 Pathways Offer</a:t>
            </a:r>
          </a:p>
          <a:p>
            <a:endParaRPr lang="en-US" b="1">
              <a:latin typeface="Calibri"/>
              <a:cs typeface="Segoe UI"/>
            </a:endParaRPr>
          </a:p>
          <a:p>
            <a:r>
              <a:rPr lang="en-US" b="1">
                <a:latin typeface="Calibri"/>
                <a:cs typeface="Segoe UI"/>
              </a:rPr>
              <a:t>2023 Admissions </a:t>
            </a:r>
            <a:r>
              <a:rPr lang="en-US">
                <a:latin typeface="Calibri"/>
                <a:cs typeface="Segoe UI"/>
              </a:rPr>
              <a:t>(119 Apps)</a:t>
            </a:r>
          </a:p>
          <a:p>
            <a:r>
              <a:rPr lang="en-US">
                <a:solidFill>
                  <a:srgbClr val="00B050"/>
                </a:solidFill>
                <a:latin typeface="Calibri"/>
                <a:cs typeface="Segoe UI"/>
              </a:rPr>
              <a:t>102 Admitted (86%) </a:t>
            </a:r>
            <a:r>
              <a:rPr lang="en-US">
                <a:solidFill>
                  <a:srgbClr val="0070C0"/>
                </a:solidFill>
                <a:latin typeface="Calibri"/>
                <a:cs typeface="Segoe UI"/>
              </a:rPr>
              <a:t>43 enrolled</a:t>
            </a:r>
          </a:p>
          <a:p>
            <a:r>
              <a:rPr lang="en-US">
                <a:latin typeface="Calibri"/>
                <a:cs typeface="Segoe UI"/>
              </a:rPr>
              <a:t>7 Pathways </a:t>
            </a:r>
          </a:p>
          <a:p>
            <a:endParaRPr lang="en-US" b="1">
              <a:latin typeface="Calibri"/>
              <a:cs typeface="Segoe UI"/>
            </a:endParaRPr>
          </a:p>
          <a:p>
            <a:r>
              <a:rPr lang="en-US" b="1">
                <a:latin typeface="Calibri"/>
                <a:cs typeface="Segoe UI"/>
              </a:rPr>
              <a:t>2022 Admissions </a:t>
            </a:r>
            <a:r>
              <a:rPr lang="en-US">
                <a:latin typeface="Calibri"/>
                <a:cs typeface="Segoe UI"/>
              </a:rPr>
              <a:t>(122 Apps) </a:t>
            </a:r>
          </a:p>
          <a:p>
            <a:r>
              <a:rPr lang="en-US">
                <a:solidFill>
                  <a:srgbClr val="00B050"/>
                </a:solidFill>
                <a:latin typeface="Calibri"/>
                <a:cs typeface="Segoe UI"/>
              </a:rPr>
              <a:t>98 Admitted (80%)  </a:t>
            </a:r>
            <a:r>
              <a:rPr lang="en-US">
                <a:solidFill>
                  <a:srgbClr val="0070C0"/>
                </a:solidFill>
                <a:latin typeface="Calibri"/>
                <a:cs typeface="Segoe UI"/>
              </a:rPr>
              <a:t>29 Enrolled</a:t>
            </a:r>
          </a:p>
          <a:p>
            <a:endParaRPr lang="en-US">
              <a:latin typeface="Calibri"/>
              <a:cs typeface="Segoe UI"/>
            </a:endParaRPr>
          </a:p>
          <a:p>
            <a:r>
              <a:rPr lang="en-US" b="1">
                <a:latin typeface="Calibri"/>
                <a:cs typeface="Segoe UI"/>
              </a:rPr>
              <a:t>2021 Admissions </a:t>
            </a:r>
            <a:r>
              <a:rPr lang="en-US">
                <a:latin typeface="Calibri"/>
                <a:cs typeface="Segoe UI"/>
              </a:rPr>
              <a:t>(105 Apps) </a:t>
            </a:r>
          </a:p>
          <a:p>
            <a:r>
              <a:rPr lang="en-US">
                <a:solidFill>
                  <a:srgbClr val="00B050"/>
                </a:solidFill>
                <a:latin typeface="Calibri"/>
                <a:cs typeface="Segoe UI"/>
              </a:rPr>
              <a:t>90 Admitted (86%)  </a:t>
            </a:r>
            <a:r>
              <a:rPr lang="en-US">
                <a:solidFill>
                  <a:srgbClr val="0070C0"/>
                </a:solidFill>
                <a:latin typeface="Calibri"/>
                <a:cs typeface="Segoe UI"/>
              </a:rPr>
              <a:t>33 Enrolled</a:t>
            </a:r>
          </a:p>
          <a:p>
            <a:endParaRPr lang="en-US">
              <a:latin typeface="Calibri"/>
              <a:cs typeface="Segoe UI"/>
            </a:endParaRPr>
          </a:p>
          <a:p>
            <a:r>
              <a:rPr lang="en-US" b="1">
                <a:latin typeface="Calibri"/>
                <a:cs typeface="Segoe UI"/>
              </a:rPr>
              <a:t>2020 Admissions </a:t>
            </a:r>
            <a:r>
              <a:rPr lang="en-US">
                <a:latin typeface="Calibri"/>
                <a:cs typeface="Segoe UI"/>
              </a:rPr>
              <a:t>(111 Apps)​</a:t>
            </a:r>
          </a:p>
          <a:p>
            <a:r>
              <a:rPr lang="en-US">
                <a:solidFill>
                  <a:srgbClr val="00B050"/>
                </a:solidFill>
                <a:latin typeface="Calibri"/>
                <a:cs typeface="Segoe UI"/>
              </a:rPr>
              <a:t>95 Admitted (85%)  </a:t>
            </a:r>
            <a:r>
              <a:rPr lang="en-US">
                <a:solidFill>
                  <a:srgbClr val="0070C0"/>
                </a:solidFill>
                <a:latin typeface="Calibri"/>
                <a:cs typeface="Segoe UI"/>
              </a:rPr>
              <a:t>27 Enrolled</a:t>
            </a:r>
          </a:p>
          <a:p>
            <a:endParaRPr lang="en-US" sz="1600">
              <a:solidFill>
                <a:srgbClr val="0070C0"/>
              </a:solidFill>
              <a:latin typeface="Calibri"/>
              <a:cs typeface="Segoe UI"/>
            </a:endParaRPr>
          </a:p>
          <a:p>
            <a:endParaRPr lang="en-US" sz="1600">
              <a:latin typeface="Calibri"/>
              <a:cs typeface="Segoe UI"/>
            </a:endParaRPr>
          </a:p>
          <a:p>
            <a:endParaRPr lang="en-US" sz="1600">
              <a:latin typeface="Calibri"/>
              <a:cs typeface="Segoe UI"/>
            </a:endParaRPr>
          </a:p>
          <a:p>
            <a:endParaRPr lang="en-US" sz="1800">
              <a:latin typeface="Calibri"/>
              <a:cs typeface="Segoe UI"/>
            </a:endParaRPr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94C0863-333B-9BE2-BA63-0E89D1F9C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8" y="5863751"/>
            <a:ext cx="860714" cy="8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8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947450" y="106494"/>
            <a:ext cx="10369019" cy="973159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University of Florida Admissions Data 2025 </a:t>
            </a:r>
            <a:endParaRPr lang="en-US" sz="3600">
              <a:solidFill>
                <a:srgbClr val="0070C0"/>
              </a:solidFill>
              <a:ea typeface="Cambria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768127" y="1103353"/>
            <a:ext cx="9885184" cy="50279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kern="1200">
                <a:ea typeface="+mn-ea"/>
                <a:cs typeface="Calibri"/>
              </a:rPr>
              <a:t>Total Applicants: </a:t>
            </a:r>
            <a:r>
              <a:rPr lang="en-US" i="1">
                <a:solidFill>
                  <a:srgbClr val="7030A0"/>
                </a:solidFill>
                <a:cs typeface="Calibri"/>
              </a:rPr>
              <a:t>9</a:t>
            </a:r>
            <a:r>
              <a:rPr lang="en-US" i="1" kern="1200">
                <a:solidFill>
                  <a:srgbClr val="7030A0"/>
                </a:solidFill>
                <a:ea typeface="+mn-ea"/>
                <a:cs typeface="Calibri"/>
              </a:rPr>
              <a:t>0,000</a:t>
            </a:r>
            <a:r>
              <a:rPr lang="en-US" kern="1200">
                <a:solidFill>
                  <a:srgbClr val="7030A0"/>
                </a:solidFill>
                <a:ea typeface="+mn-ea"/>
                <a:cs typeface="Calibri"/>
              </a:rPr>
              <a:t> (</a:t>
            </a:r>
            <a:r>
              <a:rPr lang="en-US">
                <a:solidFill>
                  <a:srgbClr val="7030A0"/>
                </a:solidFill>
                <a:cs typeface="Calibri"/>
              </a:rPr>
              <a:t>74</a:t>
            </a:r>
            <a:r>
              <a:rPr lang="en-US" kern="1200">
                <a:solidFill>
                  <a:srgbClr val="7030A0"/>
                </a:solidFill>
                <a:ea typeface="+mn-ea"/>
                <a:cs typeface="Calibri"/>
              </a:rPr>
              <a:t>,000 in 2024</a:t>
            </a:r>
            <a:r>
              <a:rPr lang="en-US">
                <a:solidFill>
                  <a:srgbClr val="7030A0"/>
                </a:solidFill>
                <a:cs typeface="Calibri"/>
              </a:rPr>
              <a:t>) </a:t>
            </a:r>
            <a:r>
              <a:rPr lang="en-US" i="1">
                <a:solidFill>
                  <a:srgbClr val="7030A0"/>
                </a:solidFill>
                <a:cs typeface="Calibri"/>
              </a:rPr>
              <a:t>Unofficial</a:t>
            </a:r>
          </a:p>
          <a:p>
            <a:pPr marL="647395" indent="-3429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000" kern="1200">
                <a:ea typeface="+mn-ea"/>
                <a:cs typeface="Calibri"/>
              </a:rPr>
              <a:t>2018-19		38,905 Applications - 15,077 Admitted (38.7%)</a:t>
            </a:r>
            <a:r>
              <a:rPr lang="en-US" sz="2000">
                <a:solidFill>
                  <a:srgbClr val="7030A0"/>
                </a:solidFill>
                <a:cs typeface="Calibri"/>
              </a:rPr>
              <a:t>*</a:t>
            </a:r>
            <a:endParaRPr lang="en-US" sz="2000" kern="1200">
              <a:solidFill>
                <a:srgbClr val="7030A0"/>
              </a:solidFill>
              <a:ea typeface="+mn-ea"/>
              <a:cs typeface="Calibri"/>
            </a:endParaRPr>
          </a:p>
          <a:p>
            <a:pPr marL="647395" indent="-3429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defRPr/>
            </a:pPr>
            <a:r>
              <a:rPr lang="en-US" sz="2000" kern="1200">
                <a:ea typeface="+mn-ea"/>
                <a:cs typeface="Calibri"/>
              </a:rPr>
              <a:t>2013-14 		27,107 Applications - 12,618 Admitted (46.5%)</a:t>
            </a:r>
            <a:r>
              <a:rPr lang="en-US" sz="2000" kern="1200">
                <a:solidFill>
                  <a:srgbClr val="7030A0"/>
                </a:solidFill>
                <a:ea typeface="+mn-ea"/>
                <a:cs typeface="Calibri"/>
              </a:rPr>
              <a:t>*</a:t>
            </a:r>
            <a:endParaRPr lang="en-US">
              <a:solidFill>
                <a:srgbClr val="7030A0"/>
              </a:solidFill>
              <a:cs typeface="Calibri"/>
            </a:endParaRP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>
              <a:solidFill>
                <a:srgbClr val="0070C0"/>
              </a:solidFill>
              <a:cs typeface="Calibri"/>
            </a:endParaRP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>
                <a:solidFill>
                  <a:srgbClr val="0070C0"/>
                </a:solidFill>
                <a:cs typeface="Calibri"/>
              </a:rPr>
              <a:t>Pine View Outcomes</a:t>
            </a:r>
          </a:p>
          <a:p>
            <a:pPr marL="761695" indent="-4572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129 Completed Applications (</a:t>
            </a:r>
            <a:r>
              <a:rPr lang="en-US" err="1"/>
              <a:t>GatorFlood</a:t>
            </a:r>
            <a:r>
              <a:rPr lang="en-US"/>
              <a:t>)</a:t>
            </a:r>
          </a:p>
          <a:p>
            <a:pPr marL="761695" indent="-4572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B050"/>
                </a:solidFill>
              </a:rPr>
              <a:t>53 Admitted (2 Appeal/1 WL pending)</a:t>
            </a:r>
          </a:p>
          <a:p>
            <a:pPr marL="761695" indent="-4572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B050"/>
                </a:solidFill>
              </a:rPr>
              <a:t>26 EA/19 Defer/4 Regular/2 Late</a:t>
            </a:r>
            <a:endParaRPr lang="en-US"/>
          </a:p>
          <a:p>
            <a:pPr marL="761695" indent="-4572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5 </a:t>
            </a:r>
            <a:r>
              <a:rPr lang="en-US" err="1"/>
              <a:t>PaCE</a:t>
            </a:r>
            <a:r>
              <a:rPr lang="en-US"/>
              <a:t>/2 Gator (13% of acceptances-note)</a:t>
            </a:r>
          </a:p>
          <a:p>
            <a:pPr marL="761695" indent="-45720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Honors College data not released</a:t>
            </a: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 b="1">
              <a:solidFill>
                <a:srgbClr val="7030A0"/>
              </a:solidFill>
              <a:cs typeface="Calibri"/>
            </a:endParaRPr>
          </a:p>
          <a:p>
            <a:pPr marL="304495" indent="0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endParaRPr lang="en-US" sz="2400" b="1">
              <a:solidFill>
                <a:srgbClr val="7030A0"/>
              </a:solidFill>
              <a:cs typeface="Calibri"/>
            </a:endParaRPr>
          </a:p>
          <a:p>
            <a:pPr marL="304495" indent="0" algn="ctr" defTabSz="67665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None/>
              <a:defRPr/>
            </a:pPr>
            <a:r>
              <a:rPr lang="en-US" sz="2000" b="1">
                <a:solidFill>
                  <a:srgbClr val="7030A0"/>
                </a:solidFill>
                <a:cs typeface="Calibri"/>
              </a:rPr>
              <a:t>*Common Data Set  </a:t>
            </a:r>
            <a:r>
              <a:rPr lang="en-US" sz="2000">
                <a:solidFill>
                  <a:srgbClr val="7030A0"/>
                </a:solidFill>
                <a:cs typeface="Calibri"/>
              </a:rPr>
              <a:t>https://ir.aa.ufl.edu/reports/cds-reports/</a:t>
            </a:r>
          </a:p>
          <a:p>
            <a:pPr marL="292100" lvl="1" indent="0" algn="ctr">
              <a:buClr>
                <a:schemeClr val="accent3"/>
              </a:buClr>
              <a:buNone/>
              <a:defRPr/>
            </a:pPr>
            <a:endParaRPr lang="en-US">
              <a:solidFill>
                <a:srgbClr val="7030A0"/>
              </a:solidFill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A583A-9564-4F15-A60F-1107732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4840" y="6033505"/>
            <a:ext cx="2042639" cy="271879"/>
          </a:xfrm>
        </p:spPr>
        <p:txBody>
          <a:bodyPr/>
          <a:lstStyle/>
          <a:p>
            <a:pPr defTabSz="676656">
              <a:spcAft>
                <a:spcPts val="600"/>
              </a:spcAft>
              <a:defRPr/>
            </a:pPr>
            <a:fld id="{8F7DC4C7-0A04-445B-B1DD-F191D72F4103}" type="slidenum">
              <a:rPr lang="en-US" sz="888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676656"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261E1FA-8105-91A3-21F5-67775083F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03" y="5893438"/>
            <a:ext cx="821130" cy="82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4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61860" y="980500"/>
            <a:ext cx="8141465" cy="5673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2025 Admissions (161 Seniors)</a:t>
            </a:r>
          </a:p>
          <a:p>
            <a:r>
              <a:rPr lang="en-US"/>
              <a:t>129 Completed Applications (</a:t>
            </a:r>
            <a:r>
              <a:rPr lang="en-US" err="1"/>
              <a:t>GatorFlood</a:t>
            </a:r>
            <a:r>
              <a:rPr lang="en-US"/>
              <a:t>)</a:t>
            </a:r>
          </a:p>
          <a:p>
            <a:r>
              <a:rPr lang="en-US">
                <a:solidFill>
                  <a:srgbClr val="00B050"/>
                </a:solidFill>
              </a:rPr>
              <a:t>53 Admitted (3 pending) </a:t>
            </a:r>
          </a:p>
          <a:p>
            <a:r>
              <a:rPr lang="en-US">
                <a:solidFill>
                  <a:srgbClr val="0070C0"/>
                </a:solidFill>
              </a:rPr>
              <a:t>[5 </a:t>
            </a:r>
            <a:r>
              <a:rPr lang="en-US" err="1">
                <a:solidFill>
                  <a:srgbClr val="0070C0"/>
                </a:solidFill>
              </a:rPr>
              <a:t>PaCE</a:t>
            </a:r>
            <a:r>
              <a:rPr lang="en-US">
                <a:solidFill>
                  <a:srgbClr val="0070C0"/>
                </a:solidFill>
              </a:rPr>
              <a:t>/2 Gator (13% of acceptances)]</a:t>
            </a:r>
          </a:p>
          <a:p>
            <a:pPr marL="0" indent="0">
              <a:buNone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b="1" kern="1200">
                <a:ea typeface="+mn-ea"/>
                <a:cs typeface="Calibri"/>
              </a:rPr>
              <a:t>Conclusions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i="1">
                <a:cs typeface="Calibri"/>
              </a:rPr>
              <a:t>Pine View admits held (Class size) - Despite 18%+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i="1" err="1">
                <a:cs typeface="Calibri"/>
              </a:rPr>
              <a:t>PaCE</a:t>
            </a:r>
            <a:r>
              <a:rPr lang="en-US" i="1">
                <a:cs typeface="Calibri"/>
              </a:rPr>
              <a:t>/Gator Engineering numbers declined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i="1" kern="1200">
                <a:ea typeface="+mn-ea"/>
                <a:cs typeface="Calibri"/>
              </a:rPr>
              <a:t>UF Enrollment Management practices impact PV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>
                <a:cs typeface="Calibri"/>
              </a:rPr>
              <a:t>Cl</a:t>
            </a:r>
            <a:r>
              <a:rPr lang="en-US" kern="1200">
                <a:ea typeface="+mn-ea"/>
                <a:cs typeface="Calibri"/>
              </a:rPr>
              <a:t>aims of a holistic process untrue 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i="1">
                <a:cs typeface="Calibri"/>
              </a:rPr>
              <a:t>Admit rate is higher than others in-State</a:t>
            </a:r>
            <a:endParaRPr lang="en-US" sz="1700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292100" lvl="1" indent="0">
              <a:buClr>
                <a:schemeClr val="accent3"/>
              </a:buClr>
              <a:buNone/>
              <a:defRPr/>
            </a:pPr>
            <a:endParaRPr lang="en-US" sz="170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A583A-9564-4F15-A60F-11077322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8785" y="5764775"/>
            <a:ext cx="1681368" cy="223793"/>
          </a:xfrm>
        </p:spPr>
        <p:txBody>
          <a:bodyPr/>
          <a:lstStyle/>
          <a:p>
            <a:pPr defTabSz="554858">
              <a:spcAft>
                <a:spcPts val="492"/>
              </a:spcAft>
              <a:defRPr/>
            </a:pPr>
            <a:fld id="{8F7DC4C7-0A04-445B-B1DD-F191D72F4103}" type="slidenum">
              <a:rPr lang="en-US" sz="72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54858">
                <a:spcAft>
                  <a:spcPts val="492"/>
                </a:spcAft>
                <a:defRPr/>
              </a:pPr>
              <a:t>17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1611B-413F-8971-03A7-BAA809605961}"/>
              </a:ext>
            </a:extLst>
          </p:cNvPr>
          <p:cNvSpPr txBox="1"/>
          <p:nvPr/>
        </p:nvSpPr>
        <p:spPr>
          <a:xfrm>
            <a:off x="8703325" y="220337"/>
            <a:ext cx="3316077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554858"/>
            <a:r>
              <a:rPr lang="en-US" b="1">
                <a:cs typeface="Segoe UI"/>
              </a:rPr>
              <a:t>Five </a:t>
            </a: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Segoe UI"/>
              </a:rPr>
              <a:t>year UF Data </a:t>
            </a:r>
          </a:p>
          <a:p>
            <a:pPr defTabSz="554858"/>
            <a:endParaRPr lang="en-US" b="1" i="1">
              <a:cs typeface="Calibri"/>
            </a:endParaRPr>
          </a:p>
          <a:p>
            <a:pPr marL="0" indent="0">
              <a:buNone/>
            </a:pPr>
            <a:r>
              <a:rPr lang="en-US" b="1"/>
              <a:t>2024 Admissions </a:t>
            </a:r>
            <a:r>
              <a:rPr lang="en-US"/>
              <a:t>(105 Apps)</a:t>
            </a:r>
          </a:p>
          <a:p>
            <a:pPr marL="0" indent="0">
              <a:buNone/>
            </a:pPr>
            <a:r>
              <a:rPr lang="en-US">
                <a:solidFill>
                  <a:srgbClr val="00B050"/>
                </a:solidFill>
              </a:rPr>
              <a:t>54 Admitted (51%) </a:t>
            </a:r>
            <a:r>
              <a:rPr lang="en-US">
                <a:solidFill>
                  <a:srgbClr val="00B050"/>
                </a:solidFill>
                <a:cs typeface="Calibri"/>
              </a:rPr>
              <a:t>22 enrolled</a:t>
            </a:r>
          </a:p>
          <a:p>
            <a:r>
              <a:rPr lang="en-US">
                <a:solidFill>
                  <a:srgbClr val="0070C0"/>
                </a:solidFill>
              </a:rPr>
              <a:t>11 </a:t>
            </a:r>
            <a:r>
              <a:rPr lang="en-US" err="1">
                <a:solidFill>
                  <a:srgbClr val="0070C0"/>
                </a:solidFill>
              </a:rPr>
              <a:t>PaCE</a:t>
            </a:r>
            <a:r>
              <a:rPr lang="en-US">
                <a:solidFill>
                  <a:srgbClr val="0070C0"/>
                </a:solidFill>
              </a:rPr>
              <a:t>/4 Gator Engineering/1IA 29% of total acceptances</a:t>
            </a:r>
          </a:p>
          <a:p>
            <a:endParaRPr lang="en-US">
              <a:solidFill>
                <a:srgbClr val="C00000"/>
              </a:solidFill>
            </a:endParaRPr>
          </a:p>
          <a:p>
            <a:pPr marL="69357" defTabSz="554858"/>
            <a:r>
              <a:rPr lang="en-US" b="1">
                <a:cs typeface="Calibri"/>
              </a:rPr>
              <a:t>2023 Admissions </a:t>
            </a:r>
            <a:r>
              <a:rPr lang="en-US">
                <a:cs typeface="Calibri"/>
              </a:rPr>
              <a:t>(134 Apps)</a:t>
            </a:r>
            <a:endParaRPr lang="en-US">
              <a:ea typeface="+mn-lt"/>
              <a:cs typeface="+mn-lt"/>
            </a:endParaRPr>
          </a:p>
          <a:p>
            <a:pPr marL="69357" defTabSz="554858"/>
            <a:r>
              <a:rPr lang="en-US">
                <a:solidFill>
                  <a:srgbClr val="00B050"/>
                </a:solidFill>
                <a:cs typeface="Calibri"/>
              </a:rPr>
              <a:t>81</a:t>
            </a:r>
            <a:r>
              <a:rPr lang="en-US" kern="1200">
                <a:solidFill>
                  <a:srgbClr val="00B050"/>
                </a:solidFill>
                <a:ea typeface="+mn-ea"/>
                <a:cs typeface="Calibri"/>
              </a:rPr>
              <a:t> Admitted</a:t>
            </a:r>
            <a:r>
              <a:rPr lang="en-US">
                <a:solidFill>
                  <a:srgbClr val="00B050"/>
                </a:solidFill>
                <a:cs typeface="Calibri"/>
              </a:rPr>
              <a:t> (60%) 37 enrolled</a:t>
            </a:r>
          </a:p>
          <a:p>
            <a:pPr marL="69357" defTabSz="554858"/>
            <a:r>
              <a:rPr lang="en-US">
                <a:solidFill>
                  <a:srgbClr val="0070C0"/>
                </a:solidFill>
                <a:cs typeface="Calibri"/>
              </a:rPr>
              <a:t>17 </a:t>
            </a:r>
            <a:r>
              <a:rPr lang="en-US" err="1">
                <a:solidFill>
                  <a:srgbClr val="0070C0"/>
                </a:solidFill>
                <a:cs typeface="Calibri"/>
              </a:rPr>
              <a:t>PaCE</a:t>
            </a:r>
            <a:r>
              <a:rPr lang="en-US">
                <a:solidFill>
                  <a:srgbClr val="0070C0"/>
                </a:solidFill>
                <a:cs typeface="Calibri"/>
              </a:rPr>
              <a:t> and 15 </a:t>
            </a:r>
            <a:r>
              <a:rPr lang="en-US" err="1">
                <a:solidFill>
                  <a:srgbClr val="0070C0"/>
                </a:solidFill>
                <a:cs typeface="Calibri"/>
              </a:rPr>
              <a:t>GatorEng</a:t>
            </a:r>
            <a:r>
              <a:rPr lang="en-US">
                <a:solidFill>
                  <a:srgbClr val="0070C0"/>
                </a:solidFill>
                <a:cs typeface="Calibri"/>
              </a:rPr>
              <a:t> (40%)</a:t>
            </a:r>
          </a:p>
          <a:p>
            <a:pPr marL="69357" defTabSz="554858"/>
            <a:endParaRPr lang="en-US" i="1">
              <a:cs typeface="Calibri"/>
            </a:endParaRPr>
          </a:p>
          <a:p>
            <a:pPr marL="69357" defTabSz="554858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2022 Admissions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(159 Apps)</a:t>
            </a:r>
          </a:p>
          <a:p>
            <a:pPr marL="69357" defTabSz="554858"/>
            <a:r>
              <a:rPr lang="en-US" kern="1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93 Admitted (58%) 38 enrolled</a:t>
            </a:r>
          </a:p>
          <a:p>
            <a:pPr marL="69357" defTabSz="554858"/>
            <a:r>
              <a:rPr lang="en-US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19 </a:t>
            </a:r>
            <a:r>
              <a:rPr lang="en-US" kern="120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PaCE</a:t>
            </a:r>
            <a:r>
              <a:rPr lang="en-US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/6 GE - 27%</a:t>
            </a:r>
            <a:endParaRPr lang="en-US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69357" defTabSz="554858"/>
            <a:endParaRPr lang="en-US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357" defTabSz="554858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2021 Admissions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(121 Apps)</a:t>
            </a:r>
          </a:p>
          <a:p>
            <a:pPr marL="69357" defTabSz="554858"/>
            <a:r>
              <a:rPr lang="en-US" kern="1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64 Admitted (53%) 28 enrolled </a:t>
            </a:r>
          </a:p>
          <a:p>
            <a:pPr marL="69357" defTabSz="554858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9 </a:t>
            </a:r>
            <a:r>
              <a:rPr lang="en-US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PaCE</a:t>
            </a:r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/3 GE - 19%</a:t>
            </a:r>
          </a:p>
          <a:p>
            <a:pPr marL="69357" defTabSz="554858"/>
            <a:r>
              <a:rPr lang="en-US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	</a:t>
            </a:r>
            <a:endParaRPr lang="en-US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9357" defTabSz="554858"/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 Admissions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(114 Apps)</a:t>
            </a:r>
          </a:p>
          <a:p>
            <a:pPr marL="69357" defTabSz="554858"/>
            <a:r>
              <a:rPr lang="en-US" kern="1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76 Admitted (66%) 35 enrolled</a:t>
            </a:r>
          </a:p>
          <a:p>
            <a:pPr marL="69357" defTabSz="554858"/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21 </a:t>
            </a:r>
            <a:r>
              <a:rPr lang="en-US" kern="120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PaCE</a:t>
            </a:r>
            <a:r>
              <a:rPr lang="en-US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/2 GE - 30%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9459FE3-D0A2-413C-9E73-2B327DD2E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827" y="-1"/>
            <a:ext cx="10543142" cy="88135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University of Florida Admissions Data</a:t>
            </a:r>
            <a:endParaRPr lang="en-US" sz="3600">
              <a:solidFill>
                <a:srgbClr val="0070C0"/>
              </a:solidFill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14799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E5A3-DB8E-76CD-6C8C-A1E4FD0E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48" y="275422"/>
            <a:ext cx="10421957" cy="1079654"/>
          </a:xfrm>
        </p:spPr>
        <p:txBody>
          <a:bodyPr>
            <a:normAutofit/>
          </a:bodyPr>
          <a:lstStyle/>
          <a:p>
            <a:r>
              <a:rPr lang="en-US" sz="3600" kern="10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 Profile of PV Students Admitted to UF</a:t>
            </a:r>
            <a:r>
              <a:rPr lang="en-US" sz="3600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(53)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B240-E0AB-6C57-6B3F-2F0DD1A9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6983"/>
            <a:ext cx="10707477" cy="485059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UNW GPA	3.92		Range 3.45-4.0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WPVGPA	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5.03		Range 4.46-5.20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	</a:t>
            </a:r>
            <a:endParaRPr lang="en-US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ACT 		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32.05		Range 27-36 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 SAT 		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1508		Range 1270-1590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6 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with 5 or fewer AP/DE courses through 11</a:t>
            </a:r>
            <a:r>
              <a:rPr lang="en-US" kern="1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6 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with 9 or fewer AP/DE course through 12</a:t>
            </a:r>
            <a:r>
              <a:rPr lang="en-US" kern="100" baseline="30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i="1">
                <a:solidFill>
                  <a:srgbClr val="7030A0"/>
                </a:solidFill>
              </a:rPr>
              <a:t>Performance within the Pine View academic context</a:t>
            </a:r>
          </a:p>
        </p:txBody>
      </p:sp>
    </p:spTree>
    <p:extLst>
      <p:ext uri="{BB962C8B-B14F-4D97-AF65-F5344CB8AC3E}">
        <p14:creationId xmlns:p14="http://schemas.microsoft.com/office/powerpoint/2010/main" val="70874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6B32-85A5-470D-9C6F-A7D0326E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8" y="365126"/>
            <a:ext cx="11164901" cy="7029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0070C0"/>
                </a:solidFill>
              </a:rPr>
              <a:t>Ivy League and Most Selective Colleges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02896-DF4A-4BF4-BEED-0CECE4EBC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40" y="1206393"/>
            <a:ext cx="10554660" cy="476737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Keys to Remember</a:t>
            </a:r>
            <a:endParaRPr lang="en-US"/>
          </a:p>
          <a:p>
            <a:r>
              <a:rPr lang="en-US"/>
              <a:t>PV Student accomplishments are exceptional but not unusual in these </a:t>
            </a:r>
            <a:r>
              <a:rPr lang="en-US" i="1"/>
              <a:t>most</a:t>
            </a:r>
            <a:r>
              <a:rPr lang="en-US"/>
              <a:t> competitive applicant pools</a:t>
            </a:r>
          </a:p>
          <a:p>
            <a:r>
              <a:rPr lang="en-US"/>
              <a:t>A limited number of seats at selective colleges (1100--&gt;3500)</a:t>
            </a:r>
          </a:p>
          <a:p>
            <a:r>
              <a:rPr lang="en-US"/>
              <a:t>The exponential growth in applications over the past five years-(though Brown, Dartmouth and Yale are down this past cycle)</a:t>
            </a:r>
          </a:p>
          <a:p>
            <a:r>
              <a:rPr lang="en-US"/>
              <a:t>What we control (our experiences, applications and list) </a:t>
            </a:r>
            <a:r>
              <a:rPr lang="en-US" i="1"/>
              <a:t>versus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The primary determinants in selective college admissions </a:t>
            </a:r>
          </a:p>
          <a:p>
            <a:pPr lvl="1"/>
            <a:r>
              <a:rPr lang="en-US" sz="2800"/>
              <a:t>Enrollment management</a:t>
            </a:r>
          </a:p>
          <a:p>
            <a:pPr lvl="1"/>
            <a:r>
              <a:rPr lang="en-US" sz="2800"/>
              <a:t>The Institutional Priorities of each college</a:t>
            </a:r>
          </a:p>
          <a:p>
            <a:pPr marL="0" indent="0">
              <a:buNone/>
            </a:pPr>
            <a:endParaRPr lang="en-US" sz="2400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CAF8047-B8A6-485D-7FD6-4B710AEC9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971" y="5814271"/>
            <a:ext cx="791441" cy="8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0667DD-60E3-0031-327C-E6DEC1587DFF}"/>
              </a:ext>
            </a:extLst>
          </p:cNvPr>
          <p:cNvSpPr txBox="1"/>
          <p:nvPr/>
        </p:nvSpPr>
        <p:spPr>
          <a:xfrm>
            <a:off x="2245166" y="782843"/>
            <a:ext cx="689917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Garamond"/>
              </a:rPr>
              <a:t>Brought to you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>
                <a:solidFill>
                  <a:srgbClr val="0070C0"/>
                </a:solidFill>
                <a:latin typeface="Garamond"/>
              </a:rPr>
              <a:t>from Pine View's </a:t>
            </a:r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>
                <a:solidFill>
                  <a:srgbClr val="0070C0"/>
                </a:solidFill>
                <a:latin typeface="Garamond"/>
              </a:rPr>
              <a:t>College Counseling Team</a:t>
            </a:r>
          </a:p>
          <a:p>
            <a:pPr algn="ctr"/>
            <a:r>
              <a:rPr lang="en-US" sz="4400" b="1">
                <a:solidFill>
                  <a:srgbClr val="0070C0"/>
                </a:solidFill>
                <a:latin typeface="Garamond"/>
                <a:ea typeface="Calibri"/>
                <a:cs typeface="Calibri"/>
              </a:rPr>
              <a:t>Mr. Bergman &amp; Dr. Wiley</a:t>
            </a:r>
          </a:p>
        </p:txBody>
      </p:sp>
      <p:pic>
        <p:nvPicPr>
          <p:cNvPr id="5" name="Picture 4" descr="A person and person standing in front of a table with a crowd of people&#10;&#10;AI-generated content may be incorrect.">
            <a:extLst>
              <a:ext uri="{FF2B5EF4-FFF2-40B4-BE49-F238E27FC236}">
                <a16:creationId xmlns:a16="http://schemas.microsoft.com/office/drawing/2014/main" id="{CFC26030-D4C1-9136-0227-2A2358B4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947" y="411078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162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409A-BB54-48E6-AAEC-5C5C7458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66" y="177839"/>
            <a:ext cx="11010377" cy="925056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Pine View - Ivy League+ Data/Observations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45D3-95A2-4862-BAAC-65091124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5" y="1211855"/>
            <a:ext cx="11166513" cy="4976125"/>
          </a:xfrm>
        </p:spPr>
        <p:txBody>
          <a:bodyPr/>
          <a:lstStyle/>
          <a:p>
            <a:r>
              <a:rPr lang="en-US" sz="2800">
                <a:solidFill>
                  <a:srgbClr val="0070C0"/>
                </a:solidFill>
              </a:rPr>
              <a:t>Overall applications have nearly </a:t>
            </a:r>
            <a:r>
              <a:rPr lang="en-US" sz="2800" i="1">
                <a:solidFill>
                  <a:srgbClr val="0070C0"/>
                </a:solidFill>
              </a:rPr>
              <a:t>doubled</a:t>
            </a:r>
            <a:r>
              <a:rPr lang="en-US" sz="2800">
                <a:solidFill>
                  <a:srgbClr val="0070C0"/>
                </a:solidFill>
              </a:rPr>
              <a:t> in the past 5 years. Admit rates have been halved to below 5%</a:t>
            </a:r>
          </a:p>
          <a:p>
            <a:r>
              <a:rPr lang="en-US">
                <a:solidFill>
                  <a:srgbClr val="0070C0"/>
                </a:solidFill>
              </a:rPr>
              <a:t>Accepted students are in many cases "hooked" (First Gen, recruited athletes, legacy, under-represented)- </a:t>
            </a:r>
            <a:r>
              <a:rPr lang="en-US" i="1">
                <a:solidFill>
                  <a:srgbClr val="0070C0"/>
                </a:solidFill>
              </a:rPr>
              <a:t>EM and IP</a:t>
            </a:r>
          </a:p>
          <a:p>
            <a:pPr marL="0" indent="0">
              <a:buNone/>
            </a:pPr>
            <a:endParaRPr lang="en-US" i="1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B050"/>
                </a:solidFill>
              </a:rPr>
              <a:t>2024 PV Admits were down measurably in 2025 and 2024 </a:t>
            </a:r>
            <a:r>
              <a:rPr lang="en-US"/>
              <a:t>(10 and 9 acceptances </a:t>
            </a:r>
            <a:r>
              <a:rPr lang="en-US" i="1"/>
              <a:t>v.</a:t>
            </a:r>
            <a:r>
              <a:rPr lang="en-US"/>
              <a:t> 19 in 2023 (and 23 in 2022- though larger class sizes)</a:t>
            </a:r>
          </a:p>
          <a:p>
            <a:r>
              <a:rPr lang="en-US">
                <a:solidFill>
                  <a:srgbClr val="00B050"/>
                </a:solidFill>
              </a:rPr>
              <a:t>Numbers of PV applications have increased individually and collectively </a:t>
            </a:r>
            <a:r>
              <a:rPr lang="en-US"/>
              <a:t>#s unjustifiably high. Between 18-25/class (less competitive apps). Decline in focus and quality of individual applications and </a:t>
            </a:r>
            <a:r>
              <a:rPr lang="en-US" i="1"/>
              <a:t>choice to overapply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83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409A-BB54-48E6-AAEC-5C5C7458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66" y="199872"/>
            <a:ext cx="10549569" cy="93486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Highly Selective Data Observations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45D3-95A2-4862-BAAC-65091124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282" y="1233890"/>
            <a:ext cx="10763480" cy="4700703"/>
          </a:xfrm>
        </p:spPr>
        <p:txBody>
          <a:bodyPr>
            <a:normAutofit/>
          </a:bodyPr>
          <a:lstStyle/>
          <a:p>
            <a:r>
              <a:rPr lang="en-US"/>
              <a:t>Overall applications to Highly Selective Colleges/Universities have increased exponentially over the past five years as well</a:t>
            </a:r>
          </a:p>
          <a:p>
            <a:r>
              <a:rPr lang="en-US"/>
              <a:t>PV applicants to these remain nearly as high as Ivies. Acceptances are not considerably better</a:t>
            </a:r>
            <a:endParaRPr lang="en-US">
              <a:solidFill>
                <a:srgbClr val="00B050"/>
              </a:solidFill>
            </a:endParaRPr>
          </a:p>
          <a:p>
            <a:r>
              <a:rPr lang="en-US" i="1">
                <a:solidFill>
                  <a:srgbClr val="00B050"/>
                </a:solidFill>
              </a:rPr>
              <a:t>UChicago2, Duke2, Vanderbilt1, Tufts1, Northwestern1  (4/7 ED)</a:t>
            </a:r>
            <a:endParaRPr lang="en-US"/>
          </a:p>
          <a:p>
            <a:r>
              <a:rPr lang="en-US"/>
              <a:t>Only 21 of the 56 students accepted the past five years to these six universities matriculated (more than half opting to attend in-state!)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 </a:t>
            </a:r>
            <a:r>
              <a:rPr lang="en-US">
                <a:solidFill>
                  <a:srgbClr val="7030A0"/>
                </a:solidFill>
              </a:rPr>
              <a:t>Future harm and Waitlist offers! This year 110 (LY 129). 2023=77WL  </a:t>
            </a:r>
          </a:p>
          <a:p>
            <a:r>
              <a:rPr lang="en-US" i="1">
                <a:solidFill>
                  <a:srgbClr val="7030A0"/>
                </a:solidFill>
              </a:rPr>
              <a:t>Increased importance of Early Decision applications at these!!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409A-BB54-48E6-AAEC-5C5C7458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83" y="365126"/>
            <a:ext cx="10450417" cy="74757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Very Selective Data Observations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45D3-95A2-4862-BAAC-65091124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433" y="1244907"/>
            <a:ext cx="10591879" cy="4598996"/>
          </a:xfrm>
        </p:spPr>
        <p:txBody>
          <a:bodyPr/>
          <a:lstStyle/>
          <a:p>
            <a:r>
              <a:rPr lang="en-US" i="1">
                <a:solidFill>
                  <a:srgbClr val="00B050"/>
                </a:solidFill>
              </a:rPr>
              <a:t>BU3/Northeastern2/Emory8/UMiami8/Georgia Tech4/UVA1 (4)</a:t>
            </a:r>
          </a:p>
          <a:p>
            <a:r>
              <a:rPr lang="en-US"/>
              <a:t>153 Accepted and only 37 Matriculated over the previous 5 years</a:t>
            </a:r>
          </a:p>
          <a:p>
            <a:r>
              <a:rPr lang="en-US"/>
              <a:t>Most used as 'back ups' though data do not support these as 'safe' or likely choices</a:t>
            </a:r>
          </a:p>
          <a:p>
            <a:r>
              <a:rPr lang="en-US"/>
              <a:t>Families apply with the hope of chasing merit dollars. Again, in most cases, these opportunities do not materialize (enough)</a:t>
            </a:r>
          </a:p>
          <a:p>
            <a:r>
              <a:rPr lang="en-US"/>
              <a:t>Students typically don't matriculate and instead attend a Florida public university (especially true of public OOS)</a:t>
            </a:r>
          </a:p>
          <a:p>
            <a:r>
              <a:rPr lang="en-US"/>
              <a:t>Harm to future yields - Yield protection </a:t>
            </a:r>
            <a:endParaRPr lang="en-US">
              <a:solidFill>
                <a:srgbClr val="7030A0"/>
              </a:solidFill>
            </a:endParaRPr>
          </a:p>
          <a:p>
            <a:r>
              <a:rPr lang="en-US" i="1">
                <a:solidFill>
                  <a:srgbClr val="7030A0"/>
                </a:solidFill>
              </a:rPr>
              <a:t>Increased importance of Early Decision applications</a:t>
            </a:r>
          </a:p>
          <a:p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12630E8-7506-0D6E-F4E7-12A92BD2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906" y="5636141"/>
            <a:ext cx="870610" cy="86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0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409A-BB54-48E6-AAEC-5C5C7458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62" y="426598"/>
            <a:ext cx="10505501" cy="989950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A Partial List of College Acceptances "Left on the Table" for FL Public Universities 2021-25 </a:t>
            </a:r>
            <a:r>
              <a:rPr lang="en-US" sz="3600">
                <a:solidFill>
                  <a:srgbClr val="00B050"/>
                </a:solidFill>
              </a:rPr>
              <a:t>(This year, so far)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F45D3-95A2-4862-BAAC-65091124A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46" y="1645456"/>
            <a:ext cx="10908331" cy="49863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B050"/>
                </a:solidFill>
              </a:rPr>
              <a:t>American</a:t>
            </a:r>
            <a:r>
              <a:rPr lang="en-US"/>
              <a:t>			Johns Hopkins		</a:t>
            </a:r>
            <a:r>
              <a:rPr lang="en-US">
                <a:solidFill>
                  <a:srgbClr val="00B050"/>
                </a:solidFill>
              </a:rPr>
              <a:t>University of Miami </a:t>
            </a:r>
            <a:r>
              <a:rPr lang="en-US"/>
              <a:t>Brandeis			</a:t>
            </a:r>
            <a:r>
              <a:rPr lang="en-US">
                <a:solidFill>
                  <a:srgbClr val="00B050"/>
                </a:solidFill>
              </a:rPr>
              <a:t>Macalester			</a:t>
            </a:r>
            <a:r>
              <a:rPr lang="en-US" i="1">
                <a:solidFill>
                  <a:srgbClr val="00B050"/>
                </a:solidFill>
              </a:rPr>
              <a:t>University of Michigan </a:t>
            </a:r>
            <a:r>
              <a:rPr lang="en-US">
                <a:solidFill>
                  <a:srgbClr val="00B050"/>
                </a:solidFill>
              </a:rPr>
              <a:t>Boston College 		</a:t>
            </a:r>
            <a:r>
              <a:rPr lang="en-US"/>
              <a:t>Middlebury			</a:t>
            </a:r>
            <a:r>
              <a:rPr lang="en-US" i="1">
                <a:solidFill>
                  <a:srgbClr val="00B050"/>
                </a:solidFill>
              </a:rPr>
              <a:t>UNC Chapel Hill</a:t>
            </a:r>
            <a:endParaRPr lang="en-US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B050"/>
                </a:solidFill>
              </a:rPr>
              <a:t>Boston University </a:t>
            </a:r>
            <a:r>
              <a:rPr lang="en-US"/>
              <a:t>		Northwestern</a:t>
            </a:r>
            <a:r>
              <a:rPr lang="en-US" i="1"/>
              <a:t>		</a:t>
            </a:r>
            <a:r>
              <a:rPr lang="en-US" i="1">
                <a:solidFill>
                  <a:srgbClr val="00B050"/>
                </a:solidFill>
              </a:rPr>
              <a:t>University of Virginia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B050"/>
                </a:solidFill>
              </a:rPr>
              <a:t>Colorado College		Oberlin			</a:t>
            </a:r>
            <a:r>
              <a:rPr lang="en-US" i="1">
                <a:solidFill>
                  <a:srgbClr val="00B050"/>
                </a:solidFill>
              </a:rPr>
              <a:t>University of Wash</a:t>
            </a:r>
            <a:endParaRPr lang="en-US" i="1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Cornell			</a:t>
            </a:r>
            <a:r>
              <a:rPr lang="en-US" i="1">
                <a:solidFill>
                  <a:srgbClr val="00B050"/>
                </a:solidFill>
              </a:rPr>
              <a:t>Purdue</a:t>
            </a:r>
            <a:r>
              <a:rPr lang="en-US">
                <a:solidFill>
                  <a:srgbClr val="00B050"/>
                </a:solidFill>
              </a:rPr>
              <a:t>			</a:t>
            </a:r>
            <a:r>
              <a:rPr lang="en-US" i="1">
                <a:solidFill>
                  <a:srgbClr val="00B050"/>
                </a:solidFill>
              </a:rPr>
              <a:t>Univ of Wisconsin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Davidson</a:t>
            </a:r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 i="1"/>
              <a:t>	</a:t>
            </a:r>
            <a:r>
              <a:rPr lang="en-US" i="1">
                <a:solidFill>
                  <a:srgbClr val="00B050"/>
                </a:solidFill>
              </a:rPr>
              <a:t>	</a:t>
            </a:r>
            <a:r>
              <a:rPr lang="en-US">
                <a:solidFill>
                  <a:srgbClr val="00B050"/>
                </a:solidFill>
              </a:rPr>
              <a:t>Tulane			</a:t>
            </a:r>
            <a:r>
              <a:rPr lang="en-US"/>
              <a:t>Wake Forest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solidFill>
                  <a:srgbClr val="00B050"/>
                </a:solidFill>
              </a:rPr>
              <a:t>Emory</a:t>
            </a:r>
            <a:r>
              <a:rPr lang="en-US"/>
              <a:t>			</a:t>
            </a:r>
            <a:r>
              <a:rPr lang="en-US" i="1">
                <a:solidFill>
                  <a:srgbClr val="00B050"/>
                </a:solidFill>
              </a:rPr>
              <a:t>University of California	</a:t>
            </a:r>
            <a:r>
              <a:rPr lang="en-US"/>
              <a:t>Washington &amp; Lee</a:t>
            </a:r>
            <a:endParaRPr lang="en-US" i="1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/>
              <a:t>Georgetown	</a:t>
            </a:r>
            <a:r>
              <a:rPr lang="en-US" i="1"/>
              <a:t>		</a:t>
            </a:r>
            <a:r>
              <a:rPr lang="en-US" i="1">
                <a:solidFill>
                  <a:srgbClr val="00B050"/>
                </a:solidFill>
              </a:rPr>
              <a:t>University of Colorado </a:t>
            </a:r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 i="1">
                <a:solidFill>
                  <a:srgbClr val="00B050"/>
                </a:solidFill>
              </a:rPr>
              <a:t>William &amp; Mary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>
                <a:solidFill>
                  <a:srgbClr val="00B050"/>
                </a:solidFill>
              </a:rPr>
              <a:t>Georgia Inst Tech </a:t>
            </a:r>
            <a:r>
              <a:rPr lang="en-US" i="1">
                <a:solidFill>
                  <a:srgbClr val="7030A0"/>
                </a:solidFill>
              </a:rPr>
              <a:t>		</a:t>
            </a:r>
            <a:r>
              <a:rPr lang="en-US" i="1">
                <a:solidFill>
                  <a:srgbClr val="00B050"/>
                </a:solidFill>
              </a:rPr>
              <a:t>University of Georgia</a:t>
            </a:r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/>
              <a:t>Williams College</a:t>
            </a:r>
            <a:endParaRPr lang="en-US" i="1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>
                <a:solidFill>
                  <a:srgbClr val="7030A0"/>
                </a:solidFill>
              </a:rPr>
              <a:t>	</a:t>
            </a:r>
            <a:r>
              <a:rPr lang="en-US" i="1">
                <a:solidFill>
                  <a:srgbClr val="00B050"/>
                </a:solidFill>
              </a:rPr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4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87226-B04A-E8B5-BECA-7FE3204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81" y="365126"/>
            <a:ext cx="10582619" cy="65944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Some positive application/matriculation news 2025!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87CE2-E3EC-4F72-C362-B3A7A52D4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65" y="1208680"/>
            <a:ext cx="10515600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and Selective Applications, Admits AND</a:t>
            </a:r>
            <a:r>
              <a:rPr lang="en-US" kern="1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Yield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kern="10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kern="10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</a:t>
            </a: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arleton 1 ED		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Macalester 1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Colby 1 ED			Middlebury 1 QB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Colgate 1 ED			Mt. Holyoke 1 ED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Colorado College 1		Oberlin 2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Grinnell 1			</a:t>
            </a:r>
            <a:r>
              <a:rPr lang="en-US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WashingtonUStL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1/</a:t>
            </a: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1QB)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Haverford 2 (1 ED)</a:t>
            </a:r>
            <a:r>
              <a:rPr lang="en-US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&amp; Mary 1/</a:t>
            </a:r>
            <a:r>
              <a:rPr lang="en-US" kern="10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3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8C34-262F-435D-A877-642D211F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79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General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293D-8CEA-4812-A8C7-EA0E8512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7957"/>
            <a:ext cx="10597308" cy="489900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Each year 60-70%.+/- of Pine View students remain in-state. Why? </a:t>
            </a:r>
          </a:p>
          <a:p>
            <a:r>
              <a:rPr lang="en-US"/>
              <a:t>In-State tuition, Bright Futures and Florida Prepaid opportunities</a:t>
            </a:r>
          </a:p>
          <a:p>
            <a:r>
              <a:rPr lang="en-US"/>
              <a:t>Full use of AP and DE Credits (up to 45 credits)</a:t>
            </a:r>
          </a:p>
          <a:p>
            <a:r>
              <a:rPr lang="en-US"/>
              <a:t>Long-term trajectory (graduate school)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That said, approximately 80% of PV Seniors apply to one or more private universities each year.  Why? </a:t>
            </a:r>
          </a:p>
          <a:p>
            <a:r>
              <a:rPr lang="en-US"/>
              <a:t>Motivation and opportunity (Means…maybe)</a:t>
            </a:r>
          </a:p>
          <a:p>
            <a:r>
              <a:rPr lang="en-US"/>
              <a:t>Accomplishments at PV, individual aspirations, expectation, valuing of undergraduate setting and selves </a:t>
            </a:r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4000A07-3BDE-0750-1274-58FCDD60B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387" y="5913232"/>
            <a:ext cx="712273" cy="7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2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D60-7482-4653-A119-198963A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82" y="365126"/>
            <a:ext cx="10450417" cy="81368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Harmful Behaviors in the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721A-CD81-4DB2-B1F4-D0CC952F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16" y="1244906"/>
            <a:ext cx="10571602" cy="4678669"/>
          </a:xfrm>
        </p:spPr>
        <p:txBody>
          <a:bodyPr/>
          <a:lstStyle/>
          <a:p>
            <a:r>
              <a:rPr lang="en-US"/>
              <a:t>Overapplication (in excess of recommended apps-NACAC). Several  this past year in excess of twenty -Next slide!</a:t>
            </a:r>
          </a:p>
          <a:p>
            <a:r>
              <a:rPr lang="en-US"/>
              <a:t>Misleading or untrue claims in application</a:t>
            </a:r>
          </a:p>
          <a:p>
            <a:r>
              <a:rPr lang="en-US"/>
              <a:t>Applying Early Decision (ED) and not matriculating  </a:t>
            </a:r>
          </a:p>
          <a:p>
            <a:r>
              <a:rPr lang="en-US"/>
              <a:t>Self-sabotage within application. Self-report of being 'forced' to apply  </a:t>
            </a:r>
          </a:p>
          <a:p>
            <a:r>
              <a:rPr lang="en-US"/>
              <a:t>Failure to cancel Regular Decision applications after an Early Decision offer (subsequently offered admission at other colleges)</a:t>
            </a:r>
          </a:p>
          <a:p>
            <a:r>
              <a:rPr lang="en-US"/>
              <a:t>Applying and being accepted to </a:t>
            </a:r>
            <a:r>
              <a:rPr lang="en-US" i="1"/>
              <a:t>need-based only </a:t>
            </a:r>
            <a:r>
              <a:rPr lang="en-US"/>
              <a:t>colleges, then choosing to attend in-state (previous slides)</a:t>
            </a:r>
          </a:p>
          <a:p>
            <a:r>
              <a:rPr lang="en-US"/>
              <a:t>Double deposits (committing to multiple institutions)</a:t>
            </a:r>
            <a:endParaRPr lang="en-US" b="1" i="1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2000" i="1">
                <a:solidFill>
                  <a:srgbClr val="0070C0"/>
                </a:solidFill>
              </a:rPr>
              <a:t>Ethics in the College Planning and Application Process </a:t>
            </a:r>
            <a:r>
              <a:rPr lang="en-US" sz="2000"/>
              <a:t>- On PVCC website (please read)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2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8D60-7482-4653-A119-198963A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0" y="0"/>
            <a:ext cx="10406349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Consequences of Overapplication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721A-CD81-4DB2-B1F4-D0CC952F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00" y="1200839"/>
            <a:ext cx="10373299" cy="497612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Individual </a:t>
            </a:r>
          </a:p>
          <a:p>
            <a:r>
              <a:rPr lang="en-US"/>
              <a:t>Diffused effort and lack of focus</a:t>
            </a:r>
          </a:p>
          <a:p>
            <a:r>
              <a:rPr lang="en-US"/>
              <a:t>Unnecessary workload and anxiety</a:t>
            </a:r>
          </a:p>
          <a:p>
            <a:r>
              <a:rPr lang="en-US"/>
              <a:t>Poorer outcomes &amp; sadness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Institutional </a:t>
            </a:r>
          </a:p>
          <a:p>
            <a:r>
              <a:rPr lang="en-US"/>
              <a:t>Pine View reputation as a low yield institution</a:t>
            </a:r>
          </a:p>
          <a:p>
            <a:r>
              <a:rPr lang="en-US"/>
              <a:t>Fewer Regular Decision offers of admission to PV students over time</a:t>
            </a:r>
          </a:p>
          <a:p>
            <a:r>
              <a:rPr lang="en-US"/>
              <a:t>Use of Waitlist to protect yield and gauge interest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48C34-262F-435D-A877-642D211F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52" y="177840"/>
            <a:ext cx="10515600" cy="87978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What does this all Mean?  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293D-8CEA-4812-A8C7-EA0E8512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233" y="1233889"/>
            <a:ext cx="10576192" cy="5023691"/>
          </a:xfrm>
        </p:spPr>
        <p:txBody>
          <a:bodyPr/>
          <a:lstStyle/>
          <a:p>
            <a:r>
              <a:rPr lang="en-US"/>
              <a:t>Select Colleges based on how they match your interests and priorities</a:t>
            </a:r>
          </a:p>
          <a:p>
            <a:r>
              <a:rPr lang="en-US"/>
              <a:t>Properly value colleges and your family's </a:t>
            </a:r>
            <a:r>
              <a:rPr lang="en-US" i="1"/>
              <a:t>willingness to pay </a:t>
            </a:r>
            <a:r>
              <a:rPr lang="en-US"/>
              <a:t>(both public and private). Be willing to consider other colleges </a:t>
            </a:r>
          </a:p>
          <a:p>
            <a:r>
              <a:rPr lang="en-US"/>
              <a:t>Be sure to make a compelling case for how and why you are a match </a:t>
            </a:r>
          </a:p>
          <a:p>
            <a:r>
              <a:rPr lang="en-US"/>
              <a:t>Assess the role of demonstrated interest and the appropriateness of an Early Decision application</a:t>
            </a:r>
          </a:p>
          <a:p>
            <a:r>
              <a:rPr lang="en-US"/>
              <a:t>Assess your short and long-term goals (graduate or medical school?)</a:t>
            </a:r>
          </a:p>
          <a:p>
            <a:r>
              <a:rPr lang="en-US"/>
              <a:t>Approach the process realistically understanding the selective admissions environment (enrollment management)</a:t>
            </a:r>
          </a:p>
          <a:p>
            <a:r>
              <a:rPr lang="en-US" i="1">
                <a:solidFill>
                  <a:srgbClr val="7030A0"/>
                </a:solidFill>
              </a:rPr>
              <a:t>Try not to take any decision personally or allow a decision to affect how you feel about yourself, nor judge the outcomes of others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990" y="228600"/>
            <a:ext cx="9364338" cy="6858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Summer Planning - A "To Do"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839" y="1243070"/>
            <a:ext cx="9661792" cy="5411118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>
                <a:cs typeface="Calibri"/>
              </a:rPr>
              <a:t>1. Create a reasonable, diversified, balanced college list (Five Ps)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>
                <a:cs typeface="Calibri"/>
              </a:rPr>
              <a:t>2. Develop a college spreadsheet with deadlines and require-</a:t>
            </a:r>
            <a:r>
              <a:rPr lang="en-US" sz="3300" err="1">
                <a:cs typeface="Calibri"/>
              </a:rPr>
              <a:t>ments</a:t>
            </a:r>
            <a:r>
              <a:rPr lang="en-US" sz="3300">
                <a:cs typeface="Calibri"/>
              </a:rPr>
              <a:t>; testing, essay, recommendation, honors, housing…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/>
              <a:t>3. Create/update your resume. Complete assigned tasks prior to meeting with Mr. Bergman (Questionnaire/Prompts)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/>
              <a:t>4. Plan for any additional SAT/ACT testing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/>
              <a:t>5. Create a </a:t>
            </a:r>
            <a:r>
              <a:rPr lang="en-US" sz="3300" i="1"/>
              <a:t>Common App </a:t>
            </a:r>
            <a:r>
              <a:rPr lang="en-US" sz="3300"/>
              <a:t>account and review the application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/>
              <a:t>6. Review the </a:t>
            </a:r>
            <a:r>
              <a:rPr lang="en-US" sz="3300" i="1"/>
              <a:t>Common App </a:t>
            </a:r>
            <a:r>
              <a:rPr lang="en-US" sz="3300"/>
              <a:t>essay prompts and work on drafts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3300"/>
              <a:t>7. Find and review, as possible, supplemental essays</a:t>
            </a:r>
          </a:p>
          <a:p>
            <a:pPr indent="-347472">
              <a:buClr>
                <a:schemeClr val="accent3"/>
              </a:buClr>
              <a:defRPr/>
            </a:pPr>
            <a:endParaRPr lang="en-US" sz="3300"/>
          </a:p>
          <a:p>
            <a:pPr indent="-347472">
              <a:buClr>
                <a:schemeClr val="accent3"/>
              </a:buClr>
              <a:defRPr/>
            </a:pPr>
            <a:endParaRPr lang="en-US" sz="3300"/>
          </a:p>
          <a:p>
            <a:pPr marL="0" lvl="1" indent="0">
              <a:buNone/>
            </a:pPr>
            <a:endParaRPr lang="en-US" altLang="en-US" sz="3300"/>
          </a:p>
          <a:p>
            <a:pPr marL="0" lvl="1" indent="-274320"/>
            <a:endParaRPr lang="en-US"/>
          </a:p>
          <a:p>
            <a:pPr marL="0" lvl="1" indent="-274320"/>
            <a:endParaRPr lang="en-US"/>
          </a:p>
          <a:p>
            <a:pPr marL="0" lvl="1" indent="-27432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A73F-013F-446D-B5C3-7FEDA0F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C4C7-0A04-445B-B1DD-F191D72F410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AD69C58-4550-1AFF-4613-9BF8B704C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218" y="5636141"/>
            <a:ext cx="939883" cy="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6C8EC-84B8-ABB7-B568-FA994C3F6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2F64-4B05-D054-44AC-8E31FD45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70C0"/>
                </a:solidFill>
                <a:ea typeface="Calibri Light"/>
                <a:cs typeface="Calibri Light"/>
              </a:rPr>
              <a:t>Dr. Lori Wiley</a:t>
            </a:r>
            <a:endParaRPr lang="en-US" sz="54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387C-89CF-9154-C42A-6E2A63EBA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College Advisor, Pine View School</a:t>
            </a:r>
            <a:endParaRPr lang="en-US"/>
          </a:p>
        </p:txBody>
      </p:sp>
      <p:pic>
        <p:nvPicPr>
          <p:cNvPr id="4" name="Picture 3" descr="A close-up of a person&amp;#39;s name&#10;&#10;AI-generated content may be incorrect.">
            <a:extLst>
              <a:ext uri="{FF2B5EF4-FFF2-40B4-BE49-F238E27FC236}">
                <a16:creationId xmlns:a16="http://schemas.microsoft.com/office/drawing/2014/main" id="{64DB2A86-A3F2-4320-EEAB-B7A300DA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72" y="4273883"/>
            <a:ext cx="4970473" cy="213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erson wearing glasses and a beige jacket&#10;&#10;AI-generated content may be incorrect.">
            <a:extLst>
              <a:ext uri="{FF2B5EF4-FFF2-40B4-BE49-F238E27FC236}">
                <a16:creationId xmlns:a16="http://schemas.microsoft.com/office/drawing/2014/main" id="{B0BA9B8B-9602-260A-2E47-91587840D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03" y="428193"/>
            <a:ext cx="3235903" cy="3216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676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9" y="228599"/>
            <a:ext cx="10047383" cy="77393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Student Resume, Questionnaire, and Prompts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A73F-013F-446D-B5C3-7FEDA0F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C4C7-0A04-445B-B1DD-F191D72F41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4B7B0-B19C-200E-E94E-22AD4F930B73}"/>
              </a:ext>
            </a:extLst>
          </p:cNvPr>
          <p:cNvSpPr txBox="1"/>
          <p:nvPr/>
        </p:nvSpPr>
        <p:spPr>
          <a:xfrm>
            <a:off x="760163" y="1294544"/>
            <a:ext cx="106643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strong resume is an important way to showcase your academic achievements, extracurricular activities, leadership roles, and work or volunteer experience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kern="0">
              <a:latin typeface="Calibri" panose="020F0502020204030204" pitchFamily="34" charset="0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>
                <a:latin typeface="Calibri" panose="020F0502020204030204" pitchFamily="34" charset="0"/>
                <a:cs typeface="Calibri"/>
              </a:rPr>
              <a:t>Many Universities/Colleges will accept a resume in addition to the Activities portion of the Common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kern="0">
              <a:latin typeface="Calibri" panose="020F0502020204030204" pitchFamily="34" charset="0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kern="0">
                <a:highlight>
                  <a:srgbClr val="FFFF00"/>
                </a:highlight>
                <a:latin typeface="Calibri" panose="020F0502020204030204" pitchFamily="34" charset="0"/>
                <a:cs typeface="Calibri"/>
              </a:rPr>
              <a:t>Please upload your resume, Questionnaire, Prompts to </a:t>
            </a:r>
            <a:r>
              <a:rPr lang="en-US" sz="2400" i="1" kern="0" err="1">
                <a:highlight>
                  <a:srgbClr val="FFFF00"/>
                </a:highlight>
                <a:latin typeface="Calibri" panose="020F0502020204030204" pitchFamily="34" charset="0"/>
                <a:cs typeface="Calibri"/>
              </a:rPr>
              <a:t>SchooLinks</a:t>
            </a:r>
            <a:endParaRPr lang="en-US" sz="2400" i="1" kern="0">
              <a:latin typeface="Calibri" panose="020F0502020204030204" pitchFamily="34" charset="0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kern="0">
              <a:latin typeface="Calibri" panose="020F0502020204030204" pitchFamily="34" charset="0"/>
              <a:cs typeface="Calibri"/>
            </a:endParaRPr>
          </a:p>
          <a:p>
            <a:pPr lvl="1">
              <a:buClr>
                <a:schemeClr val="accent3"/>
              </a:buClr>
              <a:defRPr/>
            </a:pPr>
            <a:endParaRPr lang="en-US" sz="240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07DD8-57A6-0906-B328-60A59A915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73" y="5073577"/>
            <a:ext cx="5243981" cy="9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0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619" y="228600"/>
            <a:ext cx="10256704" cy="6858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Common Application 2025-26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A73F-013F-446D-B5C3-7FEDA0F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C4C7-0A04-445B-B1DD-F191D72F41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64B7B0-B19C-200E-E94E-22AD4F930B73}"/>
              </a:ext>
            </a:extLst>
          </p:cNvPr>
          <p:cNvSpPr txBox="1"/>
          <p:nvPr/>
        </p:nvSpPr>
        <p:spPr>
          <a:xfrm>
            <a:off x="947451" y="1090670"/>
            <a:ext cx="10190602" cy="437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What is the </a:t>
            </a:r>
            <a:r>
              <a:rPr lang="en-US" sz="2800" i="1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Common Application </a:t>
            </a:r>
            <a:r>
              <a:rPr lang="en-US" sz="2800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2800" spc="-15" err="1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CommonApp</a:t>
            </a:r>
            <a:r>
              <a:rPr lang="en-US" sz="2800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)?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en-US" sz="2800" spc="-15">
              <a:solidFill>
                <a:srgbClr val="262626"/>
              </a:solidFill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spc="-15">
                <a:solidFill>
                  <a:srgbClr val="262626"/>
                </a:solidFill>
                <a:ea typeface="Times New Roman" panose="02020603050405020304" pitchFamily="18" charset="0"/>
              </a:rPr>
              <a:t>C</a:t>
            </a:r>
            <a:r>
              <a:rPr lang="en-US" sz="2800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reate a Common Application account for the purposes of reviewing the general format/requirements as well as for previewing the 2025-26 Essay Prompts</a:t>
            </a:r>
          </a:p>
          <a:p>
            <a:pPr marL="457200" marR="0" indent="-457200">
              <a:buFont typeface="Arial" panose="020B0604020202020204" pitchFamily="34" charset="0"/>
              <a:buChar char="•"/>
            </a:pPr>
            <a:endParaRPr lang="en-US" sz="2800" spc="-15">
              <a:solidFill>
                <a:srgbClr val="262626"/>
              </a:solidFill>
              <a:ea typeface="Times New Roman" panose="02020603050405020304" pitchFamily="18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800" spc="-15">
                <a:solidFill>
                  <a:srgbClr val="262626"/>
                </a:solidFill>
                <a:effectLst/>
                <a:ea typeface="Times New Roman" panose="02020603050405020304" pitchFamily="18" charset="0"/>
              </a:rPr>
              <a:t>Do not begin the application as there will be a summer refresh in early August</a:t>
            </a:r>
            <a:endParaRPr lang="en-US" sz="2800" spc="-15">
              <a:ea typeface="Times New Roman" panose="02020603050405020304" pitchFamily="18" charset="0"/>
            </a:endParaRPr>
          </a:p>
          <a:p>
            <a:pPr marL="0" marR="0"/>
            <a:endParaRPr lang="en-US" sz="2800" spc="-15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algn="ctr"/>
            <a:r>
              <a:rPr lang="en-US" sz="240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https://www.commonapp.org/apply/essay-prompts</a:t>
            </a:r>
          </a:p>
        </p:txBody>
      </p:sp>
      <p:pic>
        <p:nvPicPr>
          <p:cNvPr id="1026" name="Picture 2" descr="Common App Designed for Accessibility ...">
            <a:extLst>
              <a:ext uri="{FF2B5EF4-FFF2-40B4-BE49-F238E27FC236}">
                <a16:creationId xmlns:a16="http://schemas.microsoft.com/office/drawing/2014/main" id="{5B2EA4B1-17E0-FA93-FE52-438A4BEB5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05" y="5577805"/>
            <a:ext cx="2924176" cy="10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41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32" y="228600"/>
            <a:ext cx="9364338" cy="6858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Appointments and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42" y="1123720"/>
            <a:ext cx="10818565" cy="5332166"/>
          </a:xfrm>
        </p:spPr>
        <p:txBody>
          <a:bodyPr>
            <a:normAutofit fontScale="85000" lnSpcReduction="10000"/>
          </a:bodyPr>
          <a:lstStyle/>
          <a:p>
            <a:pPr lvl="1">
              <a:defRPr/>
            </a:pPr>
            <a:r>
              <a:rPr lang="en-US" altLang="en-US" sz="3300"/>
              <a:t>Appointments with Mr. Bergman to discuss college plans will continue through June (resume after summer break-August through November)</a:t>
            </a:r>
          </a:p>
          <a:p>
            <a:pPr marL="736600" lvl="1" indent="-342900">
              <a:buFont typeface="Arial" panose="020B0604020202020204" pitchFamily="34" charset="0"/>
              <a:buChar char="•"/>
              <a:defRPr/>
            </a:pPr>
            <a:endParaRPr lang="en-US" altLang="en-US" sz="3300"/>
          </a:p>
          <a:p>
            <a:pPr lvl="1">
              <a:defRPr/>
            </a:pPr>
            <a:r>
              <a:rPr lang="en-US" altLang="en-US" sz="3300"/>
              <a:t>Spring appointments are especially important for early applications (ED) and special circumstances (military, athletic, special programs)</a:t>
            </a:r>
          </a:p>
          <a:p>
            <a:pPr lvl="1">
              <a:defRPr/>
            </a:pPr>
            <a:endParaRPr lang="en-US" sz="3300"/>
          </a:p>
          <a:p>
            <a:pPr lvl="1">
              <a:defRPr/>
            </a:pPr>
            <a:r>
              <a:rPr lang="en-US" sz="3300"/>
              <a:t>The youcanbook.me appointment calendar is open and books three weeks out. New appointments appear each day</a:t>
            </a:r>
          </a:p>
          <a:p>
            <a:pPr marL="457200" lvl="1" indent="0">
              <a:buNone/>
              <a:defRPr/>
            </a:pPr>
            <a:r>
              <a:rPr lang="en-US" sz="3300"/>
              <a:t>   https://lancebergman.youcanbook.me</a:t>
            </a:r>
          </a:p>
          <a:p>
            <a:pPr lvl="1">
              <a:defRPr/>
            </a:pPr>
            <a:endParaRPr lang="en-US" altLang="en-US" sz="3300"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altLang="en-US" sz="3300">
                <a:cs typeface="Calibri" panose="020F0502020204030204" pitchFamily="34" charset="0"/>
              </a:rPr>
              <a:t>Please send along any questions between now and then to </a:t>
            </a:r>
            <a:r>
              <a:rPr lang="en-US" altLang="en-US" sz="3300" err="1">
                <a:cs typeface="Calibri" panose="020F0502020204030204" pitchFamily="34" charset="0"/>
                <a:hlinkClick r:id="rId3"/>
              </a:rPr>
              <a:t>lance.bergman@sarasotacountyschools</a:t>
            </a:r>
            <a:endParaRPr lang="en-US" sz="3300"/>
          </a:p>
          <a:p>
            <a:pPr marL="0" lvl="1" indent="-274320"/>
            <a:endParaRPr lang="en-US"/>
          </a:p>
          <a:p>
            <a:pPr marL="0" lvl="1" indent="-27432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A73F-013F-446D-B5C3-7FEDA0F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C4C7-0A04-445B-B1DD-F191D72F41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7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41" y="659176"/>
            <a:ext cx="9661792" cy="5411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 algn="ctr">
              <a:buNone/>
            </a:pPr>
            <a:endParaRPr lang="en-US" altLang="en-US" sz="3300"/>
          </a:p>
          <a:p>
            <a:pPr marL="0" lvl="1" indent="0" algn="ctr">
              <a:buNone/>
            </a:pPr>
            <a:r>
              <a:rPr lang="en-US" sz="4700">
                <a:solidFill>
                  <a:srgbClr val="0070C0"/>
                </a:solidFill>
              </a:rPr>
              <a:t>Thank you for Coming!</a:t>
            </a:r>
            <a:endParaRPr lang="en-US" sz="4700">
              <a:solidFill>
                <a:srgbClr val="0070C0"/>
              </a:solidFill>
              <a:ea typeface="Calibri"/>
              <a:cs typeface="Calibri"/>
            </a:endParaRPr>
          </a:p>
          <a:p>
            <a:pPr marL="0" lvl="1" indent="0" algn="ctr">
              <a:buNone/>
            </a:pPr>
            <a:endParaRPr lang="en-US" sz="4700">
              <a:solidFill>
                <a:srgbClr val="0070C0"/>
              </a:solidFill>
              <a:ea typeface="Calibri"/>
              <a:cs typeface="Calibri"/>
            </a:endParaRPr>
          </a:p>
          <a:p>
            <a:pPr marL="0" lvl="1" indent="0" algn="ctr">
              <a:buNone/>
              <a:defRPr/>
            </a:pPr>
            <a:r>
              <a:rPr lang="en-US" sz="4000">
                <a:solidFill>
                  <a:srgbClr val="0070C0"/>
                </a:solidFill>
                <a:ea typeface="Calibri"/>
                <a:cs typeface="Calibri" panose="020F0502020204030204"/>
              </a:rPr>
              <a:t>The Question form will remain open until May 2, 2025</a:t>
            </a:r>
          </a:p>
          <a:p>
            <a:pPr marL="0" lvl="1" indent="0" algn="ctr">
              <a:buNone/>
              <a:defRPr/>
            </a:pPr>
            <a:endParaRPr lang="en-US" sz="4700">
              <a:solidFill>
                <a:srgbClr val="0070C0"/>
              </a:solidFill>
              <a:ea typeface="Calibri"/>
              <a:cs typeface="Calibri" panose="020F0502020204030204"/>
            </a:endParaRPr>
          </a:p>
          <a:p>
            <a:pPr marL="0" lvl="1" indent="0" algn="ctr">
              <a:buNone/>
              <a:defRPr/>
            </a:pPr>
            <a:endParaRPr lang="en-US" sz="4700">
              <a:solidFill>
                <a:srgbClr val="0070C0"/>
              </a:solidFill>
              <a:cs typeface="Calibri" panose="020F0502020204030204"/>
            </a:endParaRPr>
          </a:p>
          <a:p>
            <a:pPr marL="457200" lvl="1" indent="0" algn="ctr">
              <a:buNone/>
              <a:defRPr/>
            </a:pPr>
            <a:r>
              <a:rPr lang="en-US" sz="4800">
                <a:cs typeface="Arial"/>
              </a:rPr>
              <a:t> </a:t>
            </a:r>
            <a:endParaRPr lang="en-US" sz="4800">
              <a:cs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36600" lvl="1" indent="-342900" algn="ctr">
              <a:buFont typeface="Arial" panose="020B0604020202020204" pitchFamily="34" charset="0"/>
              <a:buChar char="•"/>
              <a:defRPr/>
            </a:pPr>
            <a:endParaRPr lang="en-US" altLang="en-US" sz="4800"/>
          </a:p>
          <a:p>
            <a:pPr marL="0" lvl="1" indent="0" algn="ctr">
              <a:buNone/>
            </a:pPr>
            <a:endParaRPr lang="en-US" sz="470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A73F-013F-446D-B5C3-7FEDA0F9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DC4C7-0A04-445B-B1DD-F191D72F41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AF4AE2-714C-18AD-8577-E872EFF4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749" y="3973595"/>
            <a:ext cx="2018558" cy="20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46CA-09F1-CD98-683F-87EED456E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67" y="506680"/>
            <a:ext cx="5327586" cy="79861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Garamond"/>
                <a:ea typeface="Calibri Light"/>
                <a:cs typeface="Calibri Light"/>
              </a:rPr>
              <a:t>General Housekeeping</a:t>
            </a:r>
            <a:endParaRPr lang="en-US" sz="4000" b="1">
              <a:solidFill>
                <a:srgbClr val="0070C0"/>
              </a:solidFill>
              <a:latin typeface="Garamon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7CD5B-04AB-2802-03A7-C209CB5C1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243" y="1711036"/>
            <a:ext cx="3892652" cy="38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/>
              <a:buChar char="v"/>
            </a:pPr>
            <a:r>
              <a:rPr lang="en-US" sz="2400" b="1">
                <a:solidFill>
                  <a:schemeClr val="accent5">
                    <a:lumMod val="49000"/>
                  </a:schemeClr>
                </a:solidFill>
                <a:latin typeface="Garamond"/>
              </a:rPr>
              <a:t>Please hold Individual Questions during the presentation </a:t>
            </a:r>
            <a:endParaRPr lang="en-US" sz="2400">
              <a:solidFill>
                <a:schemeClr val="accent5">
                  <a:lumMod val="49000"/>
                </a:schemeClr>
              </a:solidFill>
              <a:latin typeface="Garamond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/>
              <a:buChar char="v"/>
            </a:pPr>
            <a:r>
              <a:rPr lang="en-US" sz="2400" b="1">
                <a:solidFill>
                  <a:schemeClr val="accent5">
                    <a:lumMod val="49000"/>
                  </a:schemeClr>
                </a:solidFill>
                <a:latin typeface="Garamond"/>
              </a:rPr>
              <a:t>Moderated Q &amp; A at the conclusion of the presentation tonight</a:t>
            </a:r>
            <a:endParaRPr lang="en-US" sz="2400">
              <a:solidFill>
                <a:schemeClr val="accent5">
                  <a:lumMod val="49000"/>
                </a:schemeClr>
              </a:solidFill>
              <a:latin typeface="Garamond"/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/>
              <a:buChar char="v"/>
            </a:pPr>
            <a:r>
              <a:rPr lang="en-US" sz="2400" b="1">
                <a:solidFill>
                  <a:schemeClr val="accent5">
                    <a:lumMod val="49000"/>
                  </a:schemeClr>
                </a:solidFill>
                <a:latin typeface="Garamond"/>
              </a:rPr>
              <a:t>Question Code – scan and submit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Wingdings"/>
              <a:buChar char="v"/>
            </a:pPr>
            <a:r>
              <a:rPr lang="en-US" sz="2400" b="1">
                <a:solidFill>
                  <a:schemeClr val="accent5">
                    <a:lumMod val="49000"/>
                  </a:schemeClr>
                </a:solidFill>
                <a:latin typeface="Garamond"/>
              </a:rPr>
              <a:t>All questions will be answered, and posted on pvscollegecounseling.com</a:t>
            </a:r>
            <a:endParaRPr lang="en-US" sz="2400" b="1">
              <a:solidFill>
                <a:schemeClr val="accent5">
                  <a:lumMod val="49000"/>
                </a:schemeClr>
              </a:solidFill>
              <a:latin typeface="Garamond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B22F431-2F48-3151-E73D-67224D2F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830" y="1893765"/>
            <a:ext cx="3222583" cy="3241179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63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B5A6A-5258-145B-E149-AB03570AE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7F4A0-3E75-F3F0-9F20-C96D119332F9}"/>
              </a:ext>
            </a:extLst>
          </p:cNvPr>
          <p:cNvSpPr txBox="1"/>
          <p:nvPr/>
        </p:nvSpPr>
        <p:spPr>
          <a:xfrm>
            <a:off x="435428" y="592117"/>
            <a:ext cx="32888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Garamond"/>
                <a:ea typeface="Calibri"/>
                <a:cs typeface="Calibri"/>
              </a:rPr>
              <a:t>Testing Plan</a:t>
            </a:r>
          </a:p>
        </p:txBody>
      </p:sp>
      <p:pic>
        <p:nvPicPr>
          <p:cNvPr id="5" name="Picture 4" descr="A qr code with a purple border&#10;&#10;AI-generated content may be incorrect.">
            <a:extLst>
              <a:ext uri="{FF2B5EF4-FFF2-40B4-BE49-F238E27FC236}">
                <a16:creationId xmlns:a16="http://schemas.microsoft.com/office/drawing/2014/main" id="{353C5BF5-D3D4-7F03-157C-C86A5D16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5" y="2659937"/>
            <a:ext cx="2690232" cy="2857500"/>
          </a:xfrm>
          <a:prstGeom prst="rect">
            <a:avLst/>
          </a:prstGeom>
          <a:ln w="28575">
            <a:solidFill>
              <a:srgbClr val="4111E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60924-256E-3F4B-D9A9-B3D172204A99}"/>
              </a:ext>
            </a:extLst>
          </p:cNvPr>
          <p:cNvSpPr txBox="1"/>
          <p:nvPr/>
        </p:nvSpPr>
        <p:spPr>
          <a:xfrm>
            <a:off x="1422401" y="202111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4111EF"/>
                </a:solidFill>
                <a:latin typeface="Garamond"/>
              </a:rPr>
              <a:t>SAT Registration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4E087-1DA7-459E-B0E0-B119C978BE35}"/>
              </a:ext>
            </a:extLst>
          </p:cNvPr>
          <p:cNvSpPr txBox="1"/>
          <p:nvPr/>
        </p:nvSpPr>
        <p:spPr>
          <a:xfrm>
            <a:off x="959757" y="5803900"/>
            <a:ext cx="39043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4111EF"/>
                </a:solidFill>
                <a:latin typeface="Garamond"/>
              </a:rPr>
              <a:t>(satsuite.collegeboard.org)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Picture 8" descr="A qr code with black squares&#10;&#10;Description automatically generated">
            <a:extLst>
              <a:ext uri="{FF2B5EF4-FFF2-40B4-BE49-F238E27FC236}">
                <a16:creationId xmlns:a16="http://schemas.microsoft.com/office/drawing/2014/main" id="{D40E4E70-A787-0C93-6CFF-6C48526CD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00" y="2659938"/>
            <a:ext cx="2685145" cy="28575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40EFE-0195-7AC7-7310-888DF6B054D1}"/>
              </a:ext>
            </a:extLst>
          </p:cNvPr>
          <p:cNvSpPr txBox="1"/>
          <p:nvPr/>
        </p:nvSpPr>
        <p:spPr>
          <a:xfrm>
            <a:off x="7300685" y="2030186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Garamond"/>
              </a:rPr>
              <a:t>ACT Registration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E826C-8E9B-5E02-B3BE-6612152F14BF}"/>
              </a:ext>
            </a:extLst>
          </p:cNvPr>
          <p:cNvSpPr txBox="1"/>
          <p:nvPr/>
        </p:nvSpPr>
        <p:spPr>
          <a:xfrm>
            <a:off x="7962900" y="5803900"/>
            <a:ext cx="1418772" cy="4662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Garamond"/>
              </a:rPr>
              <a:t>(act.org)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0E41-14FC-44A6-ECDA-E756616F8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solidFill>
                  <a:srgbClr val="0070C0"/>
                </a:solidFill>
                <a:ea typeface="Calibri Light"/>
                <a:cs typeface="Calibri Light"/>
              </a:rPr>
              <a:t>Mr. Lance Bergman</a:t>
            </a:r>
            <a:endParaRPr lang="en-US" sz="5400" b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7300B-FB34-8E73-2755-D7237FD51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Senior College Advisor, Pine View School</a:t>
            </a:r>
            <a:endParaRPr lang="en-US"/>
          </a:p>
        </p:txBody>
      </p:sp>
      <p:pic>
        <p:nvPicPr>
          <p:cNvPr id="5" name="Picture 4" descr="A person and person standing in front of a table with a crowd of people&#10;&#10;AI-generated content may be incorrect.">
            <a:extLst>
              <a:ext uri="{FF2B5EF4-FFF2-40B4-BE49-F238E27FC236}">
                <a16:creationId xmlns:a16="http://schemas.microsoft.com/office/drawing/2014/main" id="{D5CCEF79-B900-4FCA-4914-F2891227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6000"/>
                    </a14:imgEffect>
                  </a14:imgLayer>
                </a14:imgProps>
              </a:ext>
            </a:extLst>
          </a:blip>
          <a:srcRect l="61171" t="32571" r="13015" b="14394"/>
          <a:stretch/>
        </p:blipFill>
        <p:spPr>
          <a:xfrm>
            <a:off x="9290936" y="750989"/>
            <a:ext cx="1917924" cy="305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2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3D17-BA72-4929-BAF8-A7D8E598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4" y="1311007"/>
            <a:ext cx="4373697" cy="2919470"/>
          </a:xfrm>
        </p:spPr>
        <p:txBody>
          <a:bodyPr anchor="t">
            <a:noAutofit/>
          </a:bodyPr>
          <a:lstStyle/>
          <a:p>
            <a:pPr algn="ctr"/>
            <a:r>
              <a:rPr lang="en-US" sz="3600" b="0">
                <a:solidFill>
                  <a:srgbClr val="0070C0"/>
                </a:solidFill>
              </a:rPr>
              <a:t>Class of 2026</a:t>
            </a:r>
            <a:br>
              <a:rPr lang="en-US" sz="3600" b="0">
                <a:solidFill>
                  <a:srgbClr val="0070C0"/>
                </a:solidFill>
              </a:rPr>
            </a:br>
            <a:r>
              <a:rPr lang="en-US" sz="3600" b="0">
                <a:solidFill>
                  <a:srgbClr val="0070C0"/>
                </a:solidFill>
              </a:rPr>
              <a:t>Winter-Spring College Planning</a:t>
            </a:r>
            <a:br>
              <a:rPr lang="en-US" sz="3600" b="0">
                <a:solidFill>
                  <a:srgbClr val="0070C0"/>
                </a:solidFill>
              </a:rPr>
            </a:br>
            <a:r>
              <a:rPr lang="en-US" sz="3600" b="0">
                <a:solidFill>
                  <a:srgbClr val="0070C0"/>
                </a:solidFill>
              </a:rPr>
              <a:t>Events</a:t>
            </a:r>
            <a:br>
              <a:rPr lang="en-US" sz="3600"/>
            </a:b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E0E9-8930-4900-8A9D-55BA53BF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932" y="539826"/>
            <a:ext cx="7072829" cy="5739788"/>
          </a:xfrm>
        </p:spPr>
        <p:txBody>
          <a:bodyPr>
            <a:noAutofit/>
          </a:bodyPr>
          <a:lstStyle/>
          <a:p>
            <a:r>
              <a:rPr lang="en-US" u="sng"/>
              <a:t>January-February 2025</a:t>
            </a:r>
          </a:p>
          <a:p>
            <a:pPr marL="0" indent="0">
              <a:buNone/>
            </a:pPr>
            <a:r>
              <a:rPr lang="en-US"/>
              <a:t>   Senior Scheduling (Classrooms)                                                                  </a:t>
            </a:r>
          </a:p>
          <a:p>
            <a:r>
              <a:rPr lang="en-US" u="sng"/>
              <a:t>February 2025                                                                                                  </a:t>
            </a:r>
          </a:p>
          <a:p>
            <a:r>
              <a:rPr lang="en-US" i="1"/>
              <a:t>Intro to College Planning I (Classroom)</a:t>
            </a:r>
          </a:p>
          <a:p>
            <a:r>
              <a:rPr lang="en-US" u="sng"/>
              <a:t>March - June 2025</a:t>
            </a:r>
          </a:p>
          <a:p>
            <a:pPr marL="0" indent="0">
              <a:buNone/>
            </a:pPr>
            <a:r>
              <a:rPr lang="en-US"/>
              <a:t>   Meetings with Mr. Bergman</a:t>
            </a:r>
          </a:p>
          <a:p>
            <a:r>
              <a:rPr lang="en-US" i="1" u="sng">
                <a:solidFill>
                  <a:srgbClr val="7030A0"/>
                </a:solidFill>
              </a:rPr>
              <a:t>April 15th</a:t>
            </a:r>
          </a:p>
          <a:p>
            <a:pPr marL="0" indent="0">
              <a:buNone/>
            </a:pPr>
            <a:r>
              <a:rPr lang="en-US" i="1">
                <a:solidFill>
                  <a:srgbClr val="7030A0"/>
                </a:solidFill>
              </a:rPr>
              <a:t>   Junior College Night/Outcomes Presentation</a:t>
            </a:r>
          </a:p>
          <a:p>
            <a:r>
              <a:rPr lang="en-US" i="1" u="sng"/>
              <a:t>Week of May 26th</a:t>
            </a:r>
          </a:p>
          <a:p>
            <a:pPr marL="0" indent="0">
              <a:buNone/>
            </a:pPr>
            <a:r>
              <a:rPr lang="en-US" i="1"/>
              <a:t>   Summer College Kick-Off Presentation (Class)</a:t>
            </a:r>
            <a:r>
              <a:rPr lang="en-US"/>
              <a:t>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8696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5E64B33-915F-C7BB-6DBB-21D49830DA76}"/>
              </a:ext>
            </a:extLst>
          </p:cNvPr>
          <p:cNvSpPr txBox="1">
            <a:spLocks noChangeArrowheads="1"/>
          </p:cNvSpPr>
          <p:nvPr/>
        </p:nvSpPr>
        <p:spPr>
          <a:xfrm>
            <a:off x="517793" y="245893"/>
            <a:ext cx="11259238" cy="590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347472">
              <a:buClr>
                <a:schemeClr val="accent3"/>
              </a:buClr>
              <a:defRPr/>
            </a:pPr>
            <a:r>
              <a:rPr lang="en-US" sz="3600">
                <a:solidFill>
                  <a:srgbClr val="0070C0"/>
                </a:solidFill>
              </a:rPr>
              <a:t>Class of 2026 College Planning - PVSCC Website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7AB44A9-14CD-09A6-B6C6-CA8CEDA9C983}"/>
              </a:ext>
            </a:extLst>
          </p:cNvPr>
          <p:cNvSpPr txBox="1">
            <a:spLocks noChangeArrowheads="1"/>
          </p:cNvSpPr>
          <p:nvPr/>
        </p:nvSpPr>
        <p:spPr>
          <a:xfrm>
            <a:off x="2036697" y="6279614"/>
            <a:ext cx="8617604" cy="374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7472">
              <a:buClr>
                <a:schemeClr val="accent3"/>
              </a:buClr>
              <a:defRPr/>
            </a:pPr>
            <a:r>
              <a:rPr lang="en-US">
                <a:solidFill>
                  <a:srgbClr val="0070C0"/>
                </a:solidFill>
                <a:hlinkClick r:id="rId3"/>
              </a:rPr>
              <a:t>www.pvscollegecounseling.com</a:t>
            </a:r>
            <a:r>
              <a:rPr lang="en-US">
                <a:solidFill>
                  <a:srgbClr val="0070C0"/>
                </a:solidFill>
              </a:rPr>
              <a:t> </a:t>
            </a:r>
            <a:endParaRPr lang="en-US" i="1"/>
          </a:p>
          <a:p>
            <a:endParaRPr lang="en-US" i="1"/>
          </a:p>
          <a:p>
            <a:pPr indent="-274320"/>
            <a:endParaRPr lang="en-US" i="1"/>
          </a:p>
          <a:p>
            <a:pPr indent="-274320"/>
            <a:endParaRPr lang="en-US" i="1"/>
          </a:p>
          <a:p>
            <a:pPr indent="-274320"/>
            <a:endParaRPr lang="en-US"/>
          </a:p>
          <a:p>
            <a:pPr indent="-274320"/>
            <a:endParaRPr lang="en-US"/>
          </a:p>
          <a:p>
            <a:pPr indent="-274320"/>
            <a:endParaRPr lang="en-US"/>
          </a:p>
          <a:p>
            <a:pPr indent="-274320"/>
            <a:endParaRPr lang="en-US"/>
          </a:p>
          <a:p>
            <a:pPr indent="-274320"/>
            <a:endParaRPr lang="en-US"/>
          </a:p>
          <a:p>
            <a:pPr indent="-274320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6EC3F-5C0B-30D7-B84C-EF750378F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67" y="967899"/>
            <a:ext cx="7238109" cy="52677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CF81E3-C12D-5CA7-EA18-AE35DE1DDB3D}"/>
                  </a:ext>
                </a:extLst>
              </p14:cNvPr>
              <p14:cNvContentPartPr/>
              <p14:nvPr/>
            </p14:nvContentPartPr>
            <p14:xfrm>
              <a:off x="8846510" y="2312631"/>
              <a:ext cx="671400" cy="78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CF81E3-C12D-5CA7-EA18-AE35DE1DDB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2481" y="2204631"/>
                <a:ext cx="779098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9C38279-66C7-6268-BCFE-7E5BC990D083}"/>
                  </a:ext>
                </a:extLst>
              </p14:cNvPr>
              <p14:cNvContentPartPr/>
              <p14:nvPr/>
            </p14:nvContentPartPr>
            <p14:xfrm>
              <a:off x="13892114" y="1442511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9C38279-66C7-6268-BCFE-7E5BC990D0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38114" y="1334511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FDE407-7142-0280-D611-FB153560C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99" y="5804374"/>
            <a:ext cx="939883" cy="9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53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F3252-8C9B-78DD-8128-1A5A56451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51" y="365126"/>
            <a:ext cx="10406348" cy="86876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What is </a:t>
            </a:r>
            <a:r>
              <a:rPr lang="en-US" sz="3600" i="1" err="1">
                <a:solidFill>
                  <a:srgbClr val="0070C0"/>
                </a:solidFill>
              </a:rPr>
              <a:t>SchooLinks</a:t>
            </a:r>
            <a:r>
              <a:rPr lang="en-US" sz="3600" i="1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9A892-2B02-0B53-5AAD-E44AD5668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67" y="1277956"/>
            <a:ext cx="10432972" cy="4656636"/>
          </a:xfrm>
        </p:spPr>
        <p:txBody>
          <a:bodyPr/>
          <a:lstStyle/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i="1" err="1">
                <a:solidFill>
                  <a:srgbClr val="0070C0"/>
                </a:solidFill>
                <a:latin typeface="Calibri"/>
                <a:cs typeface="Calibri"/>
              </a:rPr>
              <a:t>SchooLinks</a:t>
            </a:r>
            <a:r>
              <a:rPr lang="en-US">
                <a:latin typeface="Calibri"/>
                <a:cs typeface="Calibri"/>
              </a:rPr>
              <a:t> resources include College and Career Interest </a:t>
            </a:r>
            <a:r>
              <a:rPr lang="en-US" i="1">
                <a:latin typeface="Calibri"/>
                <a:cs typeface="Calibri"/>
              </a:rPr>
              <a:t>Surveys and Personality Assessments </a:t>
            </a:r>
            <a:r>
              <a:rPr lang="en-US">
                <a:latin typeface="Calibri"/>
                <a:cs typeface="Calibri"/>
              </a:rPr>
              <a:t>and a variety of </a:t>
            </a:r>
            <a:r>
              <a:rPr lang="en-US" i="1">
                <a:latin typeface="Calibri"/>
                <a:cs typeface="Calibri"/>
              </a:rPr>
              <a:t>College Research </a:t>
            </a:r>
            <a:r>
              <a:rPr lang="en-US">
                <a:latin typeface="Calibri"/>
                <a:cs typeface="Calibri"/>
              </a:rPr>
              <a:t>tools</a:t>
            </a:r>
            <a:r>
              <a:rPr lang="en-US" i="1">
                <a:latin typeface="Calibri"/>
                <a:cs typeface="Calibri"/>
              </a:rPr>
              <a:t> </a:t>
            </a: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i="1">
                <a:highlight>
                  <a:srgbClr val="FFFF00"/>
                </a:highlight>
                <a:latin typeface="Calibri"/>
                <a:cs typeface="Calibri"/>
              </a:rPr>
              <a:t>Please </a:t>
            </a:r>
            <a:r>
              <a:rPr lang="en-US">
                <a:highlight>
                  <a:srgbClr val="FFFF00"/>
                </a:highlight>
                <a:latin typeface="Calibri"/>
                <a:cs typeface="Calibri"/>
              </a:rPr>
              <a:t>complete all assigned tasks (To Dos) </a:t>
            </a:r>
            <a:r>
              <a:rPr lang="en-US" i="1">
                <a:highlight>
                  <a:srgbClr val="FFFF00"/>
                </a:highlight>
                <a:latin typeface="Calibri"/>
                <a:cs typeface="Calibri"/>
              </a:rPr>
              <a:t>AND</a:t>
            </a:r>
            <a:r>
              <a:rPr lang="en-US">
                <a:highlight>
                  <a:srgbClr val="FFFF00"/>
                </a:highlight>
                <a:latin typeface="Calibri"/>
                <a:cs typeface="Calibri"/>
              </a:rPr>
              <a:t> Upload Resume and Prompts as instructed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i="1">
                <a:latin typeface="Calibri"/>
                <a:cs typeface="Calibri"/>
              </a:rPr>
              <a:t>	----------------------------------------------------------------------------</a:t>
            </a:r>
            <a:endParaRPr lang="en-US">
              <a:latin typeface="Calibri"/>
              <a:cs typeface="Calibri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>
                <a:latin typeface="Calibri"/>
                <a:cs typeface="Calibri"/>
              </a:rPr>
              <a:t>Pine View Transcripts, teacher recommendations, and School Profile are uploaded and sent through </a:t>
            </a:r>
            <a:r>
              <a:rPr lang="en-US" i="1" err="1">
                <a:solidFill>
                  <a:srgbClr val="0070C0"/>
                </a:solidFill>
                <a:latin typeface="Calibri"/>
                <a:cs typeface="Calibri"/>
              </a:rPr>
              <a:t>SchooLinks</a:t>
            </a:r>
            <a:endParaRPr lang="en-US">
              <a:latin typeface="Calibri"/>
              <a:cs typeface="Calibri"/>
            </a:endParaRPr>
          </a:p>
          <a:p>
            <a:pPr marL="800100" lvl="1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600">
                <a:latin typeface="Calibri"/>
                <a:cs typeface="Calibri"/>
              </a:rPr>
              <a:t>All requests are made through </a:t>
            </a:r>
            <a:r>
              <a:rPr lang="en-US" sz="2600" i="1" err="1">
                <a:solidFill>
                  <a:srgbClr val="0070C0"/>
                </a:solidFill>
                <a:latin typeface="Calibri"/>
                <a:cs typeface="Calibri"/>
              </a:rPr>
              <a:t>SchooLinks</a:t>
            </a:r>
            <a:r>
              <a:rPr lang="en-US" sz="2600" i="1">
                <a:solidFill>
                  <a:srgbClr val="0070C0"/>
                </a:solidFill>
                <a:latin typeface="Calibri"/>
                <a:cs typeface="Calibri"/>
              </a:rPr>
              <a:t>, </a:t>
            </a:r>
            <a:r>
              <a:rPr lang="en-US" sz="2600">
                <a:latin typeface="Calibri"/>
                <a:cs typeface="Calibri"/>
              </a:rPr>
              <a:t>the use of which is </a:t>
            </a:r>
            <a:r>
              <a:rPr lang="en-US" sz="2600" i="1">
                <a:latin typeface="Calibri"/>
                <a:cs typeface="Calibri"/>
              </a:rPr>
              <a:t>required</a:t>
            </a:r>
            <a:r>
              <a:rPr lang="en-US" sz="2600">
                <a:latin typeface="Calibri"/>
                <a:cs typeface="Calibri"/>
              </a:rPr>
              <a:t> (</a:t>
            </a:r>
            <a:r>
              <a:rPr lang="en-US" sz="2600" i="1">
                <a:latin typeface="Calibri"/>
                <a:cs typeface="Calibri"/>
              </a:rPr>
              <a:t>instructions to follow in August, after the summer refresh</a:t>
            </a:r>
            <a:r>
              <a:rPr lang="en-US" sz="2600">
                <a:latin typeface="Calibri"/>
                <a:cs typeface="Calibri"/>
              </a:rPr>
              <a:t>)</a:t>
            </a:r>
          </a:p>
          <a:p>
            <a:pPr marL="800100" lvl="1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2600" i="1" err="1">
                <a:solidFill>
                  <a:srgbClr val="0070C0"/>
                </a:solidFill>
                <a:latin typeface="Calibri"/>
                <a:cs typeface="Calibri"/>
              </a:rPr>
              <a:t>SchooLinks</a:t>
            </a:r>
            <a:r>
              <a:rPr lang="en-US" sz="2600">
                <a:latin typeface="Calibri"/>
                <a:cs typeface="Calibri"/>
              </a:rPr>
              <a:t> is a </a:t>
            </a:r>
            <a:r>
              <a:rPr lang="en-US" sz="2600" i="1">
                <a:latin typeface="Calibri"/>
                <a:cs typeface="Calibri"/>
              </a:rPr>
              <a:t>separate</a:t>
            </a:r>
            <a:r>
              <a:rPr lang="en-US" sz="2600">
                <a:latin typeface="Calibri"/>
                <a:cs typeface="Calibri"/>
              </a:rPr>
              <a:t> process from your application</a:t>
            </a:r>
          </a:p>
          <a:p>
            <a:endParaRPr lang="en-US"/>
          </a:p>
        </p:txBody>
      </p:sp>
      <p:pic>
        <p:nvPicPr>
          <p:cNvPr id="1026" name="Picture 2" descr="About SchooLinks | Innovating Student Pathways">
            <a:extLst>
              <a:ext uri="{FF2B5EF4-FFF2-40B4-BE49-F238E27FC236}">
                <a16:creationId xmlns:a16="http://schemas.microsoft.com/office/drawing/2014/main" id="{48B29CCD-E67F-792A-027E-449B887C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72" y="5122843"/>
            <a:ext cx="1585017" cy="14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1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Application>Microsoft Office PowerPoint</Application>
  <PresentationFormat>Widescreen</PresentationFormat>
  <Slides>33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Spring College Night:                            Pine View College Night:  College Planning and the College Admissions Landscape 2025-26</vt:lpstr>
      <vt:lpstr>PowerPoint Presentation</vt:lpstr>
      <vt:lpstr>Dr. Lori Wiley</vt:lpstr>
      <vt:lpstr>General Housekeeping</vt:lpstr>
      <vt:lpstr>PowerPoint Presentation</vt:lpstr>
      <vt:lpstr>Mr. Lance Bergman</vt:lpstr>
      <vt:lpstr>Class of 2026 Winter-Spring College Planning Events </vt:lpstr>
      <vt:lpstr>PowerPoint Presentation</vt:lpstr>
      <vt:lpstr>What is SchooLinks?</vt:lpstr>
      <vt:lpstr>The College Admissions Landscape and Pine View School</vt:lpstr>
      <vt:lpstr>The College Admissions Landscape</vt:lpstr>
      <vt:lpstr>The College Admissions Landscape </vt:lpstr>
      <vt:lpstr>Overall PV Admissions Data 2025 - In Progress!</vt:lpstr>
      <vt:lpstr>The GREAT NEWS! - PV Data In-State USF and UCF*</vt:lpstr>
      <vt:lpstr>Florida State University Admissions Data 2025</vt:lpstr>
      <vt:lpstr>University of Florida Admissions Data 2025 </vt:lpstr>
      <vt:lpstr>University of Florida Admissions Data</vt:lpstr>
      <vt:lpstr>Academic Profile of PV Students Admitted to UF (53)</vt:lpstr>
      <vt:lpstr>Ivy League and Most Selective Colleges </vt:lpstr>
      <vt:lpstr>Pine View - Ivy League+ Data/Observations</vt:lpstr>
      <vt:lpstr>Highly Selective Data Observations and Conclusions</vt:lpstr>
      <vt:lpstr>Very Selective Data Observations and Conclusions</vt:lpstr>
      <vt:lpstr>A Partial List of College Acceptances "Left on the Table" for FL Public Universities 2021-25 (This year, so far)</vt:lpstr>
      <vt:lpstr>Some positive application/matriculation news 2025!</vt:lpstr>
      <vt:lpstr>General Observations</vt:lpstr>
      <vt:lpstr>Harmful Behaviors in the Application Process</vt:lpstr>
      <vt:lpstr>Consequences of Overapplication</vt:lpstr>
      <vt:lpstr>What does this all Mean?  What to do?</vt:lpstr>
      <vt:lpstr>Summer Planning - A "To Do" List</vt:lpstr>
      <vt:lpstr>Student Resume, Questionnaire, and Prompts</vt:lpstr>
      <vt:lpstr>Common Application 2025-26</vt:lpstr>
      <vt:lpstr>Appointments and 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Bergman Lance</dc:creator>
  <cp:revision>1</cp:revision>
  <cp:lastPrinted>2025-04-15T15:00:27Z</cp:lastPrinted>
  <dcterms:created xsi:type="dcterms:W3CDTF">2023-04-11T17:36:55Z</dcterms:created>
  <dcterms:modified xsi:type="dcterms:W3CDTF">2025-04-15T21:43:11Z</dcterms:modified>
</cp:coreProperties>
</file>