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03" r:id="rId1"/>
    <p:sldMasterId id="2147483928" r:id="rId2"/>
  </p:sldMasterIdLst>
  <p:notesMasterIdLst>
    <p:notesMasterId r:id="rId35"/>
  </p:notesMasterIdLst>
  <p:handoutMasterIdLst>
    <p:handoutMasterId r:id="rId36"/>
  </p:handoutMasterIdLst>
  <p:sldIdLst>
    <p:sldId id="359" r:id="rId3"/>
    <p:sldId id="257" r:id="rId4"/>
    <p:sldId id="258" r:id="rId5"/>
    <p:sldId id="260" r:id="rId6"/>
    <p:sldId id="341" r:id="rId7"/>
    <p:sldId id="361" r:id="rId8"/>
    <p:sldId id="342" r:id="rId9"/>
    <p:sldId id="343" r:id="rId10"/>
    <p:sldId id="345" r:id="rId11"/>
    <p:sldId id="319" r:id="rId12"/>
    <p:sldId id="311" r:id="rId13"/>
    <p:sldId id="290" r:id="rId14"/>
    <p:sldId id="346" r:id="rId15"/>
    <p:sldId id="262" r:id="rId16"/>
    <p:sldId id="356" r:id="rId17"/>
    <p:sldId id="321" r:id="rId18"/>
    <p:sldId id="329" r:id="rId19"/>
    <p:sldId id="331" r:id="rId20"/>
    <p:sldId id="312" r:id="rId21"/>
    <p:sldId id="268" r:id="rId22"/>
    <p:sldId id="352" r:id="rId23"/>
    <p:sldId id="336" r:id="rId24"/>
    <p:sldId id="337" r:id="rId25"/>
    <p:sldId id="354" r:id="rId26"/>
    <p:sldId id="355" r:id="rId27"/>
    <p:sldId id="270" r:id="rId28"/>
    <p:sldId id="271" r:id="rId29"/>
    <p:sldId id="365" r:id="rId30"/>
    <p:sldId id="273" r:id="rId31"/>
    <p:sldId id="338" r:id="rId32"/>
    <p:sldId id="313" r:id="rId33"/>
    <p:sldId id="363" r:id="rId34"/>
  </p:sldIdLst>
  <p:sldSz cx="9144000" cy="6858000" type="screen4x3"/>
  <p:notesSz cx="6985000" cy="9271000"/>
  <p:defaultTextStyle>
    <a:defPPr>
      <a:defRPr lang="en-US"/>
    </a:defPPr>
    <a:lvl1pPr algn="l" rtl="0" fontAlgn="base">
      <a:spcBef>
        <a:spcPct val="0"/>
      </a:spcBef>
      <a:spcAft>
        <a:spcPct val="0"/>
      </a:spcAft>
      <a:defRPr sz="4800" b="1" kern="1200">
        <a:solidFill>
          <a:schemeClr val="tx1"/>
        </a:solidFill>
        <a:latin typeface="Tahoma" pitchFamily="34" charset="0"/>
        <a:ea typeface="ＭＳ Ｐゴシック" charset="-128"/>
        <a:cs typeface="+mn-cs"/>
      </a:defRPr>
    </a:lvl1pPr>
    <a:lvl2pPr marL="457200" algn="l" rtl="0" fontAlgn="base">
      <a:spcBef>
        <a:spcPct val="0"/>
      </a:spcBef>
      <a:spcAft>
        <a:spcPct val="0"/>
      </a:spcAft>
      <a:defRPr sz="4800" b="1"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sz="4800" b="1"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sz="4800" b="1"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sz="4800" b="1" kern="1200">
        <a:solidFill>
          <a:schemeClr val="tx1"/>
        </a:solidFill>
        <a:latin typeface="Tahoma" pitchFamily="34" charset="0"/>
        <a:ea typeface="ＭＳ Ｐゴシック" charset="-128"/>
        <a:cs typeface="+mn-cs"/>
      </a:defRPr>
    </a:lvl5pPr>
    <a:lvl6pPr marL="2286000" algn="l" defTabSz="914400" rtl="0" eaLnBrk="1" latinLnBrk="0" hangingPunct="1">
      <a:defRPr sz="4800" b="1" kern="1200">
        <a:solidFill>
          <a:schemeClr val="tx1"/>
        </a:solidFill>
        <a:latin typeface="Tahoma" pitchFamily="34" charset="0"/>
        <a:ea typeface="ＭＳ Ｐゴシック" charset="-128"/>
        <a:cs typeface="+mn-cs"/>
      </a:defRPr>
    </a:lvl6pPr>
    <a:lvl7pPr marL="2743200" algn="l" defTabSz="914400" rtl="0" eaLnBrk="1" latinLnBrk="0" hangingPunct="1">
      <a:defRPr sz="4800" b="1" kern="1200">
        <a:solidFill>
          <a:schemeClr val="tx1"/>
        </a:solidFill>
        <a:latin typeface="Tahoma" pitchFamily="34" charset="0"/>
        <a:ea typeface="ＭＳ Ｐゴシック" charset="-128"/>
        <a:cs typeface="+mn-cs"/>
      </a:defRPr>
    </a:lvl7pPr>
    <a:lvl8pPr marL="3200400" algn="l" defTabSz="914400" rtl="0" eaLnBrk="1" latinLnBrk="0" hangingPunct="1">
      <a:defRPr sz="4800" b="1" kern="1200">
        <a:solidFill>
          <a:schemeClr val="tx1"/>
        </a:solidFill>
        <a:latin typeface="Tahoma" pitchFamily="34" charset="0"/>
        <a:ea typeface="ＭＳ Ｐゴシック" charset="-128"/>
        <a:cs typeface="+mn-cs"/>
      </a:defRPr>
    </a:lvl8pPr>
    <a:lvl9pPr marL="3657600" algn="l" defTabSz="914400" rtl="0" eaLnBrk="1" latinLnBrk="0" hangingPunct="1">
      <a:defRPr sz="4800" b="1" kern="1200">
        <a:solidFill>
          <a:schemeClr val="tx1"/>
        </a:solidFill>
        <a:latin typeface="Tahoma" pitchFamily="34"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0">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clrMode="bw" frameSlides="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544F0"/>
    <a:srgbClr val="00B552"/>
    <a:srgbClr val="00B050"/>
    <a:srgbClr val="13AD2E"/>
    <a:srgbClr val="DEA900"/>
    <a:srgbClr val="EAB200"/>
    <a:srgbClr val="FFCC00"/>
    <a:srgbClr val="B06D0A"/>
    <a:srgbClr val="4A3799"/>
    <a:srgbClr val="D16E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575" autoAdjust="0"/>
    <p:restoredTop sz="95624" autoAdjust="0"/>
  </p:normalViewPr>
  <p:slideViewPr>
    <p:cSldViewPr>
      <p:cViewPr varScale="1">
        <p:scale>
          <a:sx n="214" d="100"/>
          <a:sy n="214" d="100"/>
        </p:scale>
        <p:origin x="-164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1008"/>
    </p:cViewPr>
  </p:notesTextViewPr>
  <p:sorterViewPr>
    <p:cViewPr varScale="1">
      <p:scale>
        <a:sx n="1" d="1"/>
        <a:sy n="1" d="1"/>
      </p:scale>
      <p:origin x="0" y="0"/>
    </p:cViewPr>
  </p:sorterViewPr>
  <p:notesViewPr>
    <p:cSldViewPr>
      <p:cViewPr>
        <p:scale>
          <a:sx n="100" d="100"/>
          <a:sy n="100" d="100"/>
        </p:scale>
        <p:origin x="-1596" y="210"/>
      </p:cViewPr>
      <p:guideLst>
        <p:guide orient="horz" pos="2920"/>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ser>
          <c:idx val="0"/>
          <c:order val="0"/>
          <c:tx>
            <c:strRef>
              <c:f>Sheet1!$B$1</c:f>
              <c:strCache>
                <c:ptCount val="1"/>
                <c:pt idx="0">
                  <c:v>Column1</c:v>
                </c:pt>
              </c:strCache>
            </c:strRef>
          </c:tx>
          <c:dLbls>
            <c:dLbl>
              <c:idx val="1"/>
              <c:tx>
                <c:rich>
                  <a:bodyPr/>
                  <a:lstStyle/>
                  <a:p>
                    <a:r>
                      <a:rPr lang="en-US" smtClean="0"/>
                      <a:t>Institutional </a:t>
                    </a:r>
                    <a:r>
                      <a:rPr lang="en-US" dirty="0"/>
                      <a:t>Grants
21%</a:t>
                    </a:r>
                  </a:p>
                </c:rich>
              </c:tx>
              <c:showLegendKey val="0"/>
              <c:showVal val="0"/>
              <c:showCatName val="1"/>
              <c:showSerName val="0"/>
              <c:showPercent val="1"/>
              <c:showBubbleSize val="0"/>
              <c:extLst>
                <c:ext xmlns:c15="http://schemas.microsoft.com/office/drawing/2012/chart" uri="{CE6537A1-D6FC-4f65-9D91-7224C49458BB}"/>
              </c:extLst>
            </c:dLbl>
            <c:dLbl>
              <c:idx val="3"/>
              <c:tx>
                <c:rich>
                  <a:bodyPr/>
                  <a:lstStyle/>
                  <a:p>
                    <a:r>
                      <a:rPr lang="en-US" dirty="0" smtClean="0"/>
                      <a:t>Federal Ed. </a:t>
                    </a:r>
                    <a:r>
                      <a:rPr lang="en-US" dirty="0"/>
                      <a:t>Tax Credits &amp; Deducts
8%</a:t>
                    </a:r>
                  </a:p>
                </c:rich>
              </c:tx>
              <c:showLegendKey val="0"/>
              <c:showVal val="0"/>
              <c:showCatName val="1"/>
              <c:showSerName val="0"/>
              <c:showPercent val="1"/>
              <c:showBubbleSize val="0"/>
              <c:extLst>
                <c:ext xmlns:c15="http://schemas.microsoft.com/office/drawing/2012/chart" uri="{CE6537A1-D6FC-4f65-9D91-7224C49458BB}"/>
              </c:extLst>
            </c:dLbl>
            <c:dLbl>
              <c:idx val="4"/>
              <c:layout>
                <c:manualLayout>
                  <c:x val="-3.9182931255933397E-2"/>
                  <c:y val="5.59715387139108E-2"/>
                </c:manualLayout>
              </c:layout>
              <c:tx>
                <c:rich>
                  <a:bodyPr/>
                  <a:lstStyle/>
                  <a:p>
                    <a:r>
                      <a:rPr lang="en-US" dirty="0"/>
                      <a:t>Federal </a:t>
                    </a:r>
                    <a:r>
                      <a:rPr lang="en-US" dirty="0" smtClean="0"/>
                      <a:t>Non-Pell </a:t>
                    </a:r>
                    <a:r>
                      <a:rPr lang="en-US" dirty="0"/>
                      <a:t>Grants
7%</a:t>
                    </a:r>
                  </a:p>
                </c:rich>
              </c:tx>
              <c:showLegendKey val="0"/>
              <c:showVal val="0"/>
              <c:showCatName val="1"/>
              <c:showSerName val="0"/>
              <c:showPercent val="1"/>
              <c:showBubbleSize val="0"/>
              <c:extLst>
                <c:ext xmlns:c15="http://schemas.microsoft.com/office/drawing/2012/chart" uri="{CE6537A1-D6FC-4f65-9D91-7224C49458BB}"/>
              </c:extLst>
            </c:dLbl>
            <c:dLbl>
              <c:idx val="5"/>
              <c:layout>
                <c:manualLayout>
                  <c:x val="-6.4633034567487604E-2"/>
                  <c:y val="2.9118684383202101E-2"/>
                </c:manualLayout>
              </c:layout>
              <c:showLegendKey val="0"/>
              <c:showVal val="0"/>
              <c:showCatName val="1"/>
              <c:showSerName val="0"/>
              <c:showPercent val="1"/>
              <c:showBubbleSize val="0"/>
              <c:extLst>
                <c:ext xmlns:c15="http://schemas.microsoft.com/office/drawing/2012/chart" uri="{CE6537A1-D6FC-4f65-9D91-7224C49458BB}"/>
              </c:extLst>
            </c:dLbl>
            <c:dLbl>
              <c:idx val="7"/>
              <c:layout>
                <c:manualLayout>
                  <c:x val="4.6370134584240797E-3"/>
                  <c:y val="7.3818897637796101E-5"/>
                </c:manualLayout>
              </c:layout>
              <c:tx>
                <c:rich>
                  <a:bodyPr/>
                  <a:lstStyle/>
                  <a:p>
                    <a:r>
                      <a:rPr lang="en-US" dirty="0"/>
                      <a:t>Federal Work </a:t>
                    </a:r>
                    <a:r>
                      <a:rPr lang="en-US" dirty="0" smtClean="0"/>
                      <a:t>Study</a:t>
                    </a:r>
                    <a:r>
                      <a:rPr lang="en-US" dirty="0"/>
                      <a:t>
1%</a:t>
                    </a:r>
                  </a:p>
                </c:rich>
              </c:tx>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a:lstStyle/>
              <a:p>
                <a:pPr>
                  <a:defRPr sz="1200"/>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Sheet1!$A$2:$A$9</c:f>
              <c:strCache>
                <c:ptCount val="8"/>
                <c:pt idx="0">
                  <c:v>Federal Loans</c:v>
                </c:pt>
                <c:pt idx="1">
                  <c:v>Instiitutional Grants</c:v>
                </c:pt>
                <c:pt idx="2">
                  <c:v>Federal Pell Grants</c:v>
                </c:pt>
                <c:pt idx="3">
                  <c:v>Fed Ed Tax Credits &amp; Deducts</c:v>
                </c:pt>
                <c:pt idx="4">
                  <c:v>Federal  Non-Pell Grants</c:v>
                </c:pt>
                <c:pt idx="5">
                  <c:v>Private &amp; Employer Grants</c:v>
                </c:pt>
                <c:pt idx="6">
                  <c:v>State Grants</c:v>
                </c:pt>
                <c:pt idx="7">
                  <c:v>Federal Work Study</c:v>
                </c:pt>
              </c:strCache>
            </c:strRef>
          </c:cat>
          <c:val>
            <c:numRef>
              <c:f>Sheet1!$B$2:$B$9</c:f>
              <c:numCache>
                <c:formatCode>0.00</c:formatCode>
                <c:ptCount val="8"/>
                <c:pt idx="0">
                  <c:v>62.9</c:v>
                </c:pt>
                <c:pt idx="1">
                  <c:v>37.9</c:v>
                </c:pt>
                <c:pt idx="2">
                  <c:v>33.700000000000003</c:v>
                </c:pt>
                <c:pt idx="3">
                  <c:v>15.6</c:v>
                </c:pt>
                <c:pt idx="4">
                  <c:v>13.4</c:v>
                </c:pt>
                <c:pt idx="5">
                  <c:v>10.8</c:v>
                </c:pt>
                <c:pt idx="6">
                  <c:v>9.3000000000000007</c:v>
                </c:pt>
                <c:pt idx="7">
                  <c:v>0.9</c:v>
                </c:pt>
              </c:numCache>
            </c:numRef>
          </c:val>
        </c:ser>
        <c:dLbls>
          <c:showLegendKey val="0"/>
          <c:showVal val="0"/>
          <c:showCatName val="0"/>
          <c:showSerName val="0"/>
          <c:showPercent val="0"/>
          <c:showBubbleSize val="0"/>
          <c:showLeaderLines val="1"/>
        </c:dLbls>
        <c:firstSliceAng val="0"/>
      </c:pieChart>
    </c:plotArea>
    <c:plotVisOnly val="1"/>
    <c:dispBlanksAs val="zero"/>
    <c:showDLblsOverMax val="0"/>
  </c:chart>
  <c:spPr>
    <a:ln>
      <a:noFill/>
    </a:ln>
  </c:spPr>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42" name="Rectangle 2"/>
          <p:cNvSpPr>
            <a:spLocks noGrp="1" noChangeArrowheads="1"/>
          </p:cNvSpPr>
          <p:nvPr>
            <p:ph type="hdr" sz="quarter"/>
          </p:nvPr>
        </p:nvSpPr>
        <p:spPr bwMode="auto">
          <a:xfrm>
            <a:off x="0" y="0"/>
            <a:ext cx="3027363" cy="463550"/>
          </a:xfrm>
          <a:prstGeom prst="rect">
            <a:avLst/>
          </a:prstGeom>
          <a:noFill/>
          <a:ln w="9525">
            <a:noFill/>
            <a:miter lim="800000"/>
            <a:headEnd/>
            <a:tailEnd/>
          </a:ln>
        </p:spPr>
        <p:txBody>
          <a:bodyPr vert="horz" wrap="square" lIns="92885" tIns="46442" rIns="92885" bIns="46442" numCol="1" anchor="t" anchorCtr="0" compatLnSpc="1">
            <a:prstTxWarp prst="textNoShape">
              <a:avLst/>
            </a:prstTxWarp>
          </a:bodyPr>
          <a:lstStyle>
            <a:lvl1pPr defTabSz="928688">
              <a:defRPr sz="1200" b="0">
                <a:latin typeface="Times New Roman" pitchFamily="18" charset="0"/>
                <a:ea typeface="+mn-ea"/>
              </a:defRPr>
            </a:lvl1pPr>
          </a:lstStyle>
          <a:p>
            <a:pPr>
              <a:defRPr/>
            </a:pPr>
            <a:endParaRPr lang="en-US"/>
          </a:p>
        </p:txBody>
      </p:sp>
      <p:sp>
        <p:nvSpPr>
          <p:cNvPr id="163843" name="Rectangle 3"/>
          <p:cNvSpPr>
            <a:spLocks noGrp="1" noChangeArrowheads="1"/>
          </p:cNvSpPr>
          <p:nvPr>
            <p:ph type="dt" sz="quarter" idx="1"/>
          </p:nvPr>
        </p:nvSpPr>
        <p:spPr bwMode="auto">
          <a:xfrm>
            <a:off x="3956050" y="0"/>
            <a:ext cx="3027363" cy="463550"/>
          </a:xfrm>
          <a:prstGeom prst="rect">
            <a:avLst/>
          </a:prstGeom>
          <a:noFill/>
          <a:ln w="9525">
            <a:noFill/>
            <a:miter lim="800000"/>
            <a:headEnd/>
            <a:tailEnd/>
          </a:ln>
        </p:spPr>
        <p:txBody>
          <a:bodyPr vert="horz" wrap="square" lIns="92885" tIns="46442" rIns="92885" bIns="46442" numCol="1" anchor="t" anchorCtr="0" compatLnSpc="1">
            <a:prstTxWarp prst="textNoShape">
              <a:avLst/>
            </a:prstTxWarp>
          </a:bodyPr>
          <a:lstStyle>
            <a:lvl1pPr algn="r" defTabSz="928688">
              <a:defRPr sz="1200" b="0">
                <a:latin typeface="Times New Roman" pitchFamily="18" charset="0"/>
                <a:ea typeface="+mn-ea"/>
              </a:defRPr>
            </a:lvl1pPr>
          </a:lstStyle>
          <a:p>
            <a:pPr>
              <a:defRPr/>
            </a:pPr>
            <a:endParaRPr lang="en-US"/>
          </a:p>
        </p:txBody>
      </p:sp>
      <p:sp>
        <p:nvSpPr>
          <p:cNvPr id="163844" name="Rectangle 4"/>
          <p:cNvSpPr>
            <a:spLocks noGrp="1" noChangeArrowheads="1"/>
          </p:cNvSpPr>
          <p:nvPr>
            <p:ph type="ftr" sz="quarter" idx="2"/>
          </p:nvPr>
        </p:nvSpPr>
        <p:spPr bwMode="auto">
          <a:xfrm>
            <a:off x="0" y="8805863"/>
            <a:ext cx="3027363" cy="463550"/>
          </a:xfrm>
          <a:prstGeom prst="rect">
            <a:avLst/>
          </a:prstGeom>
          <a:noFill/>
          <a:ln w="9525">
            <a:noFill/>
            <a:miter lim="800000"/>
            <a:headEnd/>
            <a:tailEnd/>
          </a:ln>
        </p:spPr>
        <p:txBody>
          <a:bodyPr vert="horz" wrap="square" lIns="92885" tIns="46442" rIns="92885" bIns="46442" numCol="1" anchor="b" anchorCtr="0" compatLnSpc="1">
            <a:prstTxWarp prst="textNoShape">
              <a:avLst/>
            </a:prstTxWarp>
          </a:bodyPr>
          <a:lstStyle>
            <a:lvl1pPr defTabSz="928688">
              <a:defRPr sz="1200" b="0">
                <a:latin typeface="Times New Roman" pitchFamily="18" charset="0"/>
                <a:ea typeface="+mn-ea"/>
              </a:defRPr>
            </a:lvl1pPr>
          </a:lstStyle>
          <a:p>
            <a:pPr>
              <a:defRPr/>
            </a:pPr>
            <a:endParaRPr lang="en-US"/>
          </a:p>
        </p:txBody>
      </p:sp>
      <p:sp>
        <p:nvSpPr>
          <p:cNvPr id="163845" name="Rectangle 5"/>
          <p:cNvSpPr>
            <a:spLocks noGrp="1" noChangeArrowheads="1"/>
          </p:cNvSpPr>
          <p:nvPr>
            <p:ph type="sldNum" sz="quarter" idx="3"/>
          </p:nvPr>
        </p:nvSpPr>
        <p:spPr bwMode="auto">
          <a:xfrm>
            <a:off x="3956050" y="8805863"/>
            <a:ext cx="3027363" cy="463550"/>
          </a:xfrm>
          <a:prstGeom prst="rect">
            <a:avLst/>
          </a:prstGeom>
          <a:noFill/>
          <a:ln w="9525">
            <a:noFill/>
            <a:miter lim="800000"/>
            <a:headEnd/>
            <a:tailEnd/>
          </a:ln>
        </p:spPr>
        <p:txBody>
          <a:bodyPr vert="horz" wrap="square" lIns="92885" tIns="46442" rIns="92885" bIns="46442" numCol="1" anchor="b" anchorCtr="0" compatLnSpc="1">
            <a:prstTxWarp prst="textNoShape">
              <a:avLst/>
            </a:prstTxWarp>
          </a:bodyPr>
          <a:lstStyle>
            <a:lvl1pPr algn="r" defTabSz="928688">
              <a:defRPr sz="1200" b="0">
                <a:latin typeface="Times New Roman" pitchFamily="18" charset="0"/>
              </a:defRPr>
            </a:lvl1pPr>
          </a:lstStyle>
          <a:p>
            <a:fld id="{A0564E18-42C3-4798-9699-F9FACF3ECD2F}" type="slidenum">
              <a:rPr lang="en-US"/>
              <a:pPr/>
              <a:t>‹#›</a:t>
            </a:fld>
            <a:endParaRPr lang="en-US"/>
          </a:p>
        </p:txBody>
      </p:sp>
    </p:spTree>
    <p:extLst>
      <p:ext uri="{BB962C8B-B14F-4D97-AF65-F5344CB8AC3E}">
        <p14:creationId xmlns:p14="http://schemas.microsoft.com/office/powerpoint/2010/main" val="7544408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3027363" cy="463550"/>
          </a:xfrm>
          <a:prstGeom prst="rect">
            <a:avLst/>
          </a:prstGeom>
          <a:noFill/>
          <a:ln w="9525">
            <a:noFill/>
            <a:miter lim="800000"/>
            <a:headEnd/>
            <a:tailEnd/>
          </a:ln>
        </p:spPr>
        <p:txBody>
          <a:bodyPr vert="horz" wrap="square" lIns="92885" tIns="46442" rIns="92885" bIns="46442" numCol="1" anchor="t" anchorCtr="0" compatLnSpc="1">
            <a:prstTxWarp prst="textNoShape">
              <a:avLst/>
            </a:prstTxWarp>
          </a:bodyPr>
          <a:lstStyle>
            <a:lvl1pPr defTabSz="928688">
              <a:defRPr sz="1200" b="0">
                <a:latin typeface="Times New Roman" pitchFamily="18" charset="0"/>
                <a:ea typeface="+mn-ea"/>
              </a:defRPr>
            </a:lvl1pPr>
          </a:lstStyle>
          <a:p>
            <a:pPr>
              <a:defRPr/>
            </a:pPr>
            <a:endParaRPr lang="en-US"/>
          </a:p>
        </p:txBody>
      </p:sp>
      <p:sp>
        <p:nvSpPr>
          <p:cNvPr id="62467" name="Rectangle 3"/>
          <p:cNvSpPr>
            <a:spLocks noGrp="1" noChangeArrowheads="1"/>
          </p:cNvSpPr>
          <p:nvPr>
            <p:ph type="dt" idx="1"/>
          </p:nvPr>
        </p:nvSpPr>
        <p:spPr bwMode="auto">
          <a:xfrm>
            <a:off x="3957638" y="0"/>
            <a:ext cx="3027362" cy="463550"/>
          </a:xfrm>
          <a:prstGeom prst="rect">
            <a:avLst/>
          </a:prstGeom>
          <a:noFill/>
          <a:ln w="9525">
            <a:noFill/>
            <a:miter lim="800000"/>
            <a:headEnd/>
            <a:tailEnd/>
          </a:ln>
        </p:spPr>
        <p:txBody>
          <a:bodyPr vert="horz" wrap="square" lIns="92885" tIns="46442" rIns="92885" bIns="46442" numCol="1" anchor="t" anchorCtr="0" compatLnSpc="1">
            <a:prstTxWarp prst="textNoShape">
              <a:avLst/>
            </a:prstTxWarp>
          </a:bodyPr>
          <a:lstStyle>
            <a:lvl1pPr algn="r" defTabSz="928688">
              <a:defRPr sz="1200" b="0">
                <a:latin typeface="Times New Roman" pitchFamily="18" charset="0"/>
                <a:ea typeface="+mn-ea"/>
              </a:defRPr>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p:spPr>
      </p:sp>
      <p:sp>
        <p:nvSpPr>
          <p:cNvPr id="62469" name="Rectangle 5"/>
          <p:cNvSpPr>
            <a:spLocks noGrp="1" noChangeArrowheads="1"/>
          </p:cNvSpPr>
          <p:nvPr>
            <p:ph type="body" sz="quarter" idx="3"/>
          </p:nvPr>
        </p:nvSpPr>
        <p:spPr bwMode="auto">
          <a:xfrm>
            <a:off x="931863" y="4403725"/>
            <a:ext cx="5121275" cy="4171950"/>
          </a:xfrm>
          <a:prstGeom prst="rect">
            <a:avLst/>
          </a:prstGeom>
          <a:noFill/>
          <a:ln w="9525">
            <a:noFill/>
            <a:miter lim="800000"/>
            <a:headEnd/>
            <a:tailEnd/>
          </a:ln>
        </p:spPr>
        <p:txBody>
          <a:bodyPr vert="horz" wrap="square" lIns="92885" tIns="46442" rIns="92885" bIns="4644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2470" name="Rectangle 6"/>
          <p:cNvSpPr>
            <a:spLocks noGrp="1" noChangeArrowheads="1"/>
          </p:cNvSpPr>
          <p:nvPr>
            <p:ph type="ftr" sz="quarter" idx="4"/>
          </p:nvPr>
        </p:nvSpPr>
        <p:spPr bwMode="auto">
          <a:xfrm>
            <a:off x="0" y="8807450"/>
            <a:ext cx="3027363" cy="463550"/>
          </a:xfrm>
          <a:prstGeom prst="rect">
            <a:avLst/>
          </a:prstGeom>
          <a:noFill/>
          <a:ln w="9525">
            <a:noFill/>
            <a:miter lim="800000"/>
            <a:headEnd/>
            <a:tailEnd/>
          </a:ln>
        </p:spPr>
        <p:txBody>
          <a:bodyPr vert="horz" wrap="square" lIns="92885" tIns="46442" rIns="92885" bIns="46442" numCol="1" anchor="b" anchorCtr="0" compatLnSpc="1">
            <a:prstTxWarp prst="textNoShape">
              <a:avLst/>
            </a:prstTxWarp>
          </a:bodyPr>
          <a:lstStyle>
            <a:lvl1pPr defTabSz="928688">
              <a:defRPr sz="1200" b="0">
                <a:latin typeface="Times New Roman" pitchFamily="18" charset="0"/>
                <a:ea typeface="+mn-ea"/>
              </a:defRPr>
            </a:lvl1pPr>
          </a:lstStyle>
          <a:p>
            <a:pPr>
              <a:defRPr/>
            </a:pPr>
            <a:endParaRPr lang="en-US"/>
          </a:p>
        </p:txBody>
      </p:sp>
      <p:sp>
        <p:nvSpPr>
          <p:cNvPr id="62471" name="Rectangle 7"/>
          <p:cNvSpPr>
            <a:spLocks noGrp="1" noChangeArrowheads="1"/>
          </p:cNvSpPr>
          <p:nvPr>
            <p:ph type="sldNum" sz="quarter" idx="5"/>
          </p:nvPr>
        </p:nvSpPr>
        <p:spPr bwMode="auto">
          <a:xfrm>
            <a:off x="3957638" y="8807450"/>
            <a:ext cx="3027362" cy="463550"/>
          </a:xfrm>
          <a:prstGeom prst="rect">
            <a:avLst/>
          </a:prstGeom>
          <a:noFill/>
          <a:ln w="9525">
            <a:noFill/>
            <a:miter lim="800000"/>
            <a:headEnd/>
            <a:tailEnd/>
          </a:ln>
        </p:spPr>
        <p:txBody>
          <a:bodyPr vert="horz" wrap="square" lIns="92885" tIns="46442" rIns="92885" bIns="46442" numCol="1" anchor="b" anchorCtr="0" compatLnSpc="1">
            <a:prstTxWarp prst="textNoShape">
              <a:avLst/>
            </a:prstTxWarp>
          </a:bodyPr>
          <a:lstStyle>
            <a:lvl1pPr algn="r" defTabSz="928688">
              <a:defRPr sz="1200" b="0">
                <a:latin typeface="Times New Roman" pitchFamily="18" charset="0"/>
              </a:defRPr>
            </a:lvl1pPr>
          </a:lstStyle>
          <a:p>
            <a:fld id="{FE236A18-AD33-47CB-BB58-2FDE8BBE65B5}" type="slidenum">
              <a:rPr lang="en-US"/>
              <a:pPr/>
              <a:t>‹#›</a:t>
            </a:fld>
            <a:endParaRPr lang="en-US"/>
          </a:p>
        </p:txBody>
      </p:sp>
    </p:spTree>
    <p:extLst>
      <p:ext uri="{BB962C8B-B14F-4D97-AF65-F5344CB8AC3E}">
        <p14:creationId xmlns:p14="http://schemas.microsoft.com/office/powerpoint/2010/main" val="209856775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0"/>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94DA4892-DFE2-4B23-A214-D639FBDD98D9}" type="slidenum">
              <a:rPr lang="en-US"/>
              <a:pPr/>
              <a:t>1</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endParaRPr lang="en-US" dirty="0" smtClean="0">
              <a:ea typeface="ＭＳ Ｐゴシック" charset="-128"/>
            </a:endParaRPr>
          </a:p>
        </p:txBody>
      </p:sp>
    </p:spTree>
    <p:extLst>
      <p:ext uri="{BB962C8B-B14F-4D97-AF65-F5344CB8AC3E}">
        <p14:creationId xmlns:p14="http://schemas.microsoft.com/office/powerpoint/2010/main" val="8600190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p:spPr>
        <p:txBody>
          <a:bodyPr/>
          <a:lstStyle/>
          <a:p>
            <a:fld id="{F11E4A57-8B63-4EEB-9DAA-86016A81B37B}" type="slidenum">
              <a:rPr lang="en-US"/>
              <a:pPr/>
              <a:t>10</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xfrm>
            <a:off x="901700" y="4406900"/>
            <a:ext cx="5121275" cy="4171950"/>
          </a:xfrm>
          <a:noFill/>
          <a:ln/>
        </p:spPr>
        <p:txBody>
          <a:bodyPr/>
          <a:lstStyle/>
          <a:p>
            <a:r>
              <a:rPr lang="en-US" u="sng" dirty="0" smtClean="0">
                <a:ea typeface="ＭＳ Ｐゴシック" charset="-128"/>
              </a:rPr>
              <a:t>EFC is amount</a:t>
            </a:r>
            <a:r>
              <a:rPr lang="en-US" u="sng" baseline="0" dirty="0" smtClean="0">
                <a:ea typeface="ＭＳ Ｐゴシック" charset="-128"/>
              </a:rPr>
              <a:t> family can reasonably be expected to contribute to child’s educational expenses.</a:t>
            </a:r>
          </a:p>
          <a:p>
            <a:r>
              <a:rPr lang="en-US" u="none" baseline="0" dirty="0" smtClean="0">
                <a:ea typeface="ＭＳ Ｐゴシック" charset="-128"/>
              </a:rPr>
              <a:t>It’s determined by federal processors using Federal Methodology and based on parent/student info provided on FAFSA annually.</a:t>
            </a:r>
          </a:p>
          <a:p>
            <a:r>
              <a:rPr lang="en-US" u="none" baseline="0" dirty="0" smtClean="0">
                <a:ea typeface="ＭＳ Ｐゴシック" charset="-128"/>
              </a:rPr>
              <a:t>EFC has two parts – a parent contribution and a student contribution (b/c a student is expected to contribute too).</a:t>
            </a:r>
          </a:p>
          <a:p>
            <a:r>
              <a:rPr lang="en-US" u="none" baseline="0" dirty="0" smtClean="0">
                <a:ea typeface="ＭＳ Ｐゴシック" charset="-128"/>
              </a:rPr>
              <a:t>To Calculate the EFC, the Federal processors look to parent’s and student’s total income (taxable and </a:t>
            </a:r>
            <a:r>
              <a:rPr lang="en-US" u="none" baseline="0" dirty="0" err="1" smtClean="0">
                <a:ea typeface="ＭＳ Ｐゴシック" charset="-128"/>
              </a:rPr>
              <a:t>untaxable</a:t>
            </a:r>
            <a:r>
              <a:rPr lang="en-US" u="none" baseline="0" dirty="0" smtClean="0">
                <a:ea typeface="ＭＳ Ｐゴシック" charset="-128"/>
              </a:rPr>
              <a:t> with allowances) from immediately preceding tax year (so it will be the 2014 tax year, ending Dec. 31</a:t>
            </a:r>
            <a:r>
              <a:rPr lang="en-US" u="none" baseline="30000" dirty="0" smtClean="0">
                <a:ea typeface="ＭＳ Ｐゴシック" charset="-128"/>
              </a:rPr>
              <a:t>st</a:t>
            </a:r>
            <a:r>
              <a:rPr lang="en-US" u="none" baseline="0" dirty="0" smtClean="0">
                <a:ea typeface="ＭＳ Ｐゴシック" charset="-128"/>
              </a:rPr>
              <a:t> 2014, for this year’s seniors). </a:t>
            </a:r>
          </a:p>
          <a:p>
            <a:r>
              <a:rPr lang="en-US" u="none" baseline="0" dirty="0" smtClean="0">
                <a:ea typeface="ＭＳ Ｐゴシック" charset="-128"/>
              </a:rPr>
              <a:t>They also look at parents’ and student’s net assets (total assets minus certain like home equity and retirement accounts) to help get a clearer picture of FAMILY’S FINANCIAL STRENGTH (i.e., their ability to pay).</a:t>
            </a:r>
          </a:p>
          <a:p>
            <a:r>
              <a:rPr lang="en-US" u="none" baseline="0" dirty="0" smtClean="0">
                <a:ea typeface="ＭＳ Ｐゴシック" charset="-128"/>
              </a:rPr>
              <a:t>More on this later.</a:t>
            </a:r>
            <a:endParaRPr lang="en-US" u="none" dirty="0" smtClean="0">
              <a:ea typeface="ＭＳ Ｐゴシック" charset="-128"/>
            </a:endParaRPr>
          </a:p>
        </p:txBody>
      </p:sp>
    </p:spTree>
    <p:extLst>
      <p:ext uri="{BB962C8B-B14F-4D97-AF65-F5344CB8AC3E}">
        <p14:creationId xmlns:p14="http://schemas.microsoft.com/office/powerpoint/2010/main" val="35119483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a:ln/>
        </p:spPr>
      </p:sp>
      <p:sp>
        <p:nvSpPr>
          <p:cNvPr id="41986" name="Notes Placeholder 2"/>
          <p:cNvSpPr>
            <a:spLocks noGrp="1"/>
          </p:cNvSpPr>
          <p:nvPr>
            <p:ph type="body" idx="1"/>
          </p:nvPr>
        </p:nvSpPr>
        <p:spPr>
          <a:noFill/>
          <a:ln/>
        </p:spPr>
        <p:txBody>
          <a:bodyPr/>
          <a:lstStyle/>
          <a:p>
            <a:r>
              <a:rPr lang="en-US" dirty="0" smtClean="0">
                <a:ea typeface="ＭＳ Ｐゴシック" charset="-128"/>
              </a:rPr>
              <a:t>While the </a:t>
            </a:r>
            <a:r>
              <a:rPr lang="en-US" u="sng" dirty="0" smtClean="0">
                <a:ea typeface="ＭＳ Ｐゴシック" charset="-128"/>
              </a:rPr>
              <a:t>formula</a:t>
            </a:r>
            <a:r>
              <a:rPr lang="en-US" dirty="0" smtClean="0">
                <a:ea typeface="ＭＳ Ｐゴシック" charset="-128"/>
              </a:rPr>
              <a:t> behind assessing a family</a:t>
            </a:r>
            <a:r>
              <a:rPr lang="ja-JP" altLang="en-US" dirty="0" smtClean="0">
                <a:ea typeface="ＭＳ Ｐゴシック" charset="-128"/>
              </a:rPr>
              <a:t>’</a:t>
            </a:r>
            <a:r>
              <a:rPr lang="en-US" altLang="ja-JP" dirty="0" smtClean="0">
                <a:ea typeface="ＭＳ Ｐゴシック" charset="-128"/>
              </a:rPr>
              <a:t>s ability to pay has lots of components and is fairly </a:t>
            </a:r>
            <a:r>
              <a:rPr lang="en-US" altLang="ja-JP" i="1" dirty="0" smtClean="0">
                <a:ea typeface="ＭＳ Ｐゴシック" charset="-128"/>
              </a:rPr>
              <a:t>complex</a:t>
            </a:r>
            <a:r>
              <a:rPr lang="en-US" altLang="ja-JP" dirty="0" smtClean="0">
                <a:ea typeface="ＭＳ Ｐゴシック" charset="-128"/>
              </a:rPr>
              <a:t>, </a:t>
            </a:r>
          </a:p>
          <a:p>
            <a:r>
              <a:rPr lang="en-US" dirty="0" smtClean="0">
                <a:ea typeface="ＭＳ Ｐゴシック" charset="-128"/>
              </a:rPr>
              <a:t>	- the </a:t>
            </a:r>
            <a:r>
              <a:rPr lang="en-US" b="1" u="sng" dirty="0" smtClean="0">
                <a:ea typeface="ＭＳ Ｐゴシック" charset="-128"/>
              </a:rPr>
              <a:t>financial need equation</a:t>
            </a:r>
            <a:r>
              <a:rPr lang="en-US" dirty="0" smtClean="0">
                <a:ea typeface="ＭＳ Ｐゴシック" charset="-128"/>
              </a:rPr>
              <a:t> is </a:t>
            </a:r>
            <a:r>
              <a:rPr lang="en-US" i="1" dirty="0" smtClean="0">
                <a:ea typeface="ＭＳ Ｐゴシック" charset="-128"/>
              </a:rPr>
              <a:t>very simple</a:t>
            </a:r>
            <a:r>
              <a:rPr lang="en-US" dirty="0" smtClean="0">
                <a:ea typeface="ＭＳ Ｐゴシック" charset="-128"/>
              </a:rPr>
              <a:t>. </a:t>
            </a:r>
          </a:p>
          <a:p>
            <a:endParaRPr lang="en-US" dirty="0" smtClean="0">
              <a:ea typeface="ＭＳ Ｐゴシック" charset="-128"/>
            </a:endParaRPr>
          </a:p>
          <a:p>
            <a:r>
              <a:rPr lang="en-US" b="1" dirty="0" smtClean="0">
                <a:ea typeface="ＭＳ Ｐゴシック" charset="-128"/>
              </a:rPr>
              <a:t>Cost of Attendance –</a:t>
            </a:r>
            <a:r>
              <a:rPr lang="en-US" dirty="0" smtClean="0">
                <a:ea typeface="ＭＳ Ｐゴシック" charset="-128"/>
              </a:rPr>
              <a:t> So, individual school’s Financial</a:t>
            </a:r>
            <a:r>
              <a:rPr lang="en-US" baseline="0" dirty="0" smtClean="0">
                <a:ea typeface="ＭＳ Ｐゴシック" charset="-128"/>
              </a:rPr>
              <a:t> Aid Officers</a:t>
            </a:r>
            <a:r>
              <a:rPr lang="en-US" dirty="0" smtClean="0">
                <a:ea typeface="ＭＳ Ｐゴシック" charset="-128"/>
              </a:rPr>
              <a:t> take the </a:t>
            </a:r>
            <a:r>
              <a:rPr lang="en-US" b="1" u="sng" dirty="0" smtClean="0">
                <a:ea typeface="ＭＳ Ｐゴシック" charset="-128"/>
              </a:rPr>
              <a:t>Total cost to attend </a:t>
            </a:r>
            <a:r>
              <a:rPr lang="en-US" dirty="0" smtClean="0">
                <a:ea typeface="ＭＳ Ｐゴシック" charset="-128"/>
              </a:rPr>
              <a:t>their college or university for one year.</a:t>
            </a:r>
          </a:p>
          <a:p>
            <a:endParaRPr lang="en-US" dirty="0" smtClean="0">
              <a:ea typeface="ＭＳ Ｐゴシック" charset="-128"/>
            </a:endParaRPr>
          </a:p>
          <a:p>
            <a:r>
              <a:rPr lang="en-US" b="1" dirty="0" smtClean="0">
                <a:ea typeface="ＭＳ Ｐゴシック" charset="-128"/>
              </a:rPr>
              <a:t>Expected Family Contribution</a:t>
            </a:r>
            <a:r>
              <a:rPr lang="en-US" b="1" baseline="0" dirty="0" smtClean="0">
                <a:ea typeface="ＭＳ Ｐゴシック" charset="-128"/>
              </a:rPr>
              <a:t> (E</a:t>
            </a:r>
            <a:r>
              <a:rPr lang="en-US" b="1" dirty="0" smtClean="0">
                <a:ea typeface="ＭＳ Ｐゴシック" charset="-128"/>
              </a:rPr>
              <a:t>FC)</a:t>
            </a:r>
            <a:r>
              <a:rPr lang="en-US" dirty="0" smtClean="0">
                <a:ea typeface="ＭＳ Ｐゴシック" charset="-128"/>
              </a:rPr>
              <a:t> – Then, they</a:t>
            </a:r>
            <a:r>
              <a:rPr lang="en-US" baseline="0" dirty="0" smtClean="0">
                <a:ea typeface="ＭＳ Ｐゴシック" charset="-128"/>
              </a:rPr>
              <a:t> determine t</a:t>
            </a:r>
            <a:r>
              <a:rPr lang="en-US" dirty="0" smtClean="0">
                <a:ea typeface="ＭＳ Ｐゴシック" charset="-128"/>
              </a:rPr>
              <a:t>he amount that the family will be </a:t>
            </a:r>
            <a:r>
              <a:rPr lang="en-US" u="sng" dirty="0" smtClean="0">
                <a:ea typeface="ＭＳ Ｐゴシック" charset="-128"/>
              </a:rPr>
              <a:t>expected to pay</a:t>
            </a:r>
            <a:r>
              <a:rPr lang="en-US" dirty="0" smtClean="0">
                <a:ea typeface="ＭＳ Ｐゴシック" charset="-128"/>
              </a:rPr>
              <a:t> toward those college costs. (Some schools just go with the EFC determined by the Federal Processors (EFC on Student Aid Report), BUT many</a:t>
            </a:r>
            <a:r>
              <a:rPr lang="en-US" baseline="0" dirty="0" smtClean="0">
                <a:ea typeface="ＭＳ Ｐゴシック" charset="-128"/>
              </a:rPr>
              <a:t> </a:t>
            </a:r>
            <a:r>
              <a:rPr lang="en-US" dirty="0" smtClean="0">
                <a:ea typeface="ＭＳ Ｐゴシック" charset="-128"/>
              </a:rPr>
              <a:t>others</a:t>
            </a:r>
            <a:r>
              <a:rPr lang="en-US" baseline="0" dirty="0" smtClean="0">
                <a:ea typeface="ＭＳ Ｐゴシック" charset="-128"/>
              </a:rPr>
              <a:t> (i.e., many privates and public elites like UVA) will use info provided by the family on an additional form – the CSS Profile – to refine or help determine the amount the family can reasonably be expected to pay. The latter schools are using an Institutional Methodology developed by financial aid professionals and economists, which also takes into account certain income and assets.</a:t>
            </a:r>
            <a:endParaRPr lang="en-US" dirty="0" smtClean="0">
              <a:ea typeface="ＭＳ Ｐゴシック" charset="-128"/>
            </a:endParaRPr>
          </a:p>
          <a:p>
            <a:endParaRPr lang="en-US" dirty="0" smtClean="0">
              <a:ea typeface="ＭＳ Ｐゴシック" charset="-128"/>
            </a:endParaRPr>
          </a:p>
          <a:p>
            <a:r>
              <a:rPr lang="en-US" b="1" dirty="0" smtClean="0">
                <a:ea typeface="ＭＳ Ｐゴシック" charset="-128"/>
              </a:rPr>
              <a:t>Need</a:t>
            </a:r>
            <a:r>
              <a:rPr lang="en-US" dirty="0" smtClean="0">
                <a:ea typeface="ＭＳ Ｐゴシック" charset="-128"/>
              </a:rPr>
              <a:t> – Next, the financial aid officers</a:t>
            </a:r>
            <a:r>
              <a:rPr lang="en-US" baseline="0" dirty="0" smtClean="0">
                <a:ea typeface="ＭＳ Ｐゴシック" charset="-128"/>
              </a:rPr>
              <a:t> </a:t>
            </a:r>
            <a:r>
              <a:rPr lang="en-US" dirty="0" smtClean="0">
                <a:ea typeface="ＭＳ Ｐゴシック" charset="-128"/>
              </a:rPr>
              <a:t>compare those two amounts, subtracting</a:t>
            </a:r>
            <a:r>
              <a:rPr lang="en-US" baseline="0" dirty="0" smtClean="0">
                <a:ea typeface="ＭＳ Ｐゴシック" charset="-128"/>
              </a:rPr>
              <a:t> out EFC from TCA. The difference is </a:t>
            </a:r>
            <a:r>
              <a:rPr lang="en-US" dirty="0" smtClean="0">
                <a:ea typeface="ＭＳ Ｐゴシック" charset="-128"/>
              </a:rPr>
              <a:t>the student’s </a:t>
            </a:r>
            <a:r>
              <a:rPr lang="en-US" u="sng" dirty="0" smtClean="0">
                <a:ea typeface="ＭＳ Ｐゴシック" charset="-128"/>
              </a:rPr>
              <a:t>Demonstrated</a:t>
            </a:r>
            <a:r>
              <a:rPr lang="en-US" baseline="0" dirty="0" smtClean="0">
                <a:ea typeface="ＭＳ Ｐゴシック" charset="-128"/>
              </a:rPr>
              <a:t> </a:t>
            </a:r>
            <a:r>
              <a:rPr lang="en-US" u="sng" baseline="0" dirty="0" smtClean="0">
                <a:ea typeface="ＭＳ Ｐゴシック" charset="-128"/>
              </a:rPr>
              <a:t>F</a:t>
            </a:r>
            <a:r>
              <a:rPr lang="en-US" u="sng" dirty="0" smtClean="0">
                <a:ea typeface="ＭＳ Ｐゴシック" charset="-128"/>
              </a:rPr>
              <a:t>inancial Need (Federal Methodology</a:t>
            </a:r>
            <a:r>
              <a:rPr lang="en-US" u="sng" baseline="0" dirty="0" smtClean="0">
                <a:ea typeface="ＭＳ Ｐゴシック" charset="-128"/>
              </a:rPr>
              <a:t> schools) </a:t>
            </a:r>
            <a:r>
              <a:rPr lang="en-US" u="sng" dirty="0" smtClean="0">
                <a:ea typeface="ＭＳ Ｐゴシック" charset="-128"/>
              </a:rPr>
              <a:t>or Intuitional Financial Aid Eligibility (the latter for the CSS Profile schools)</a:t>
            </a:r>
            <a:r>
              <a:rPr lang="en-US" dirty="0" smtClean="0">
                <a:ea typeface="ＭＳ Ｐゴシック" charset="-128"/>
              </a:rPr>
              <a:t>.</a:t>
            </a:r>
          </a:p>
          <a:p>
            <a:endParaRPr lang="en-US" dirty="0" smtClean="0">
              <a:ea typeface="ＭＳ Ｐゴシック" charset="-128"/>
            </a:endParaRPr>
          </a:p>
          <a:p>
            <a:endParaRPr lang="en-US" dirty="0" smtClean="0">
              <a:ea typeface="ＭＳ Ｐゴシック" charset="-128"/>
            </a:endParaRPr>
          </a:p>
          <a:p>
            <a:r>
              <a:rPr lang="en-US" b="1" dirty="0" smtClean="0">
                <a:ea typeface="ＭＳ Ｐゴシック" charset="-128"/>
              </a:rPr>
              <a:t>NOTE:  Estimated Financial Assistance </a:t>
            </a:r>
            <a:r>
              <a:rPr lang="en-US" dirty="0" smtClean="0">
                <a:ea typeface="ＭＳ Ｐゴシック" charset="-128"/>
              </a:rPr>
              <a:t>– From Outside Scholarships - reduce college aid (could reduce self-help</a:t>
            </a:r>
            <a:r>
              <a:rPr lang="en-US" baseline="0" dirty="0" smtClean="0">
                <a:ea typeface="ＭＳ Ｐゴシック" charset="-128"/>
              </a:rPr>
              <a:t> loans and work-study, could reduce need-based grant aid)</a:t>
            </a:r>
            <a:r>
              <a:rPr lang="en-US" dirty="0" smtClean="0">
                <a:ea typeface="ＭＳ Ｐゴシック" charset="-128"/>
              </a:rPr>
              <a:t>, but outside aid DOES NOT reduce the family</a:t>
            </a:r>
            <a:r>
              <a:rPr lang="ja-JP" altLang="en-US" dirty="0" smtClean="0">
                <a:ea typeface="ＭＳ Ｐゴシック" charset="-128"/>
              </a:rPr>
              <a:t>’</a:t>
            </a:r>
            <a:r>
              <a:rPr lang="en-US" altLang="ja-JP" dirty="0" smtClean="0">
                <a:ea typeface="ＭＳ Ｐゴシック" charset="-128"/>
              </a:rPr>
              <a:t>s</a:t>
            </a:r>
            <a:r>
              <a:rPr lang="en-US" altLang="ja-JP" baseline="0" dirty="0" smtClean="0">
                <a:ea typeface="ＭＳ Ｐゴシック" charset="-128"/>
              </a:rPr>
              <a:t> EFC</a:t>
            </a:r>
            <a:endParaRPr lang="en-US" altLang="ja-JP" dirty="0" smtClean="0">
              <a:ea typeface="ＭＳ Ｐゴシック" charset="-128"/>
            </a:endParaRPr>
          </a:p>
          <a:p>
            <a:endParaRPr lang="en-US" dirty="0" smtClean="0">
              <a:ea typeface="ＭＳ Ｐゴシック" charset="-128"/>
            </a:endParaRPr>
          </a:p>
          <a:p>
            <a:r>
              <a:rPr lang="en-US" dirty="0" smtClean="0">
                <a:ea typeface="ＭＳ Ｐゴシック" charset="-128"/>
              </a:rPr>
              <a:t>Now,</a:t>
            </a:r>
            <a:r>
              <a:rPr lang="en-US" baseline="0" dirty="0" smtClean="0">
                <a:ea typeface="ＭＳ Ｐゴシック" charset="-128"/>
              </a:rPr>
              <a:t> let’s look at how a student actually applies for financial aid. . . .</a:t>
            </a:r>
            <a:endParaRPr lang="en-US" dirty="0" smtClean="0">
              <a:ea typeface="ＭＳ Ｐゴシック" charset="-128"/>
            </a:endParaRPr>
          </a:p>
        </p:txBody>
      </p:sp>
      <p:sp>
        <p:nvSpPr>
          <p:cNvPr id="41987" name="Slide Number Placeholder 3"/>
          <p:cNvSpPr>
            <a:spLocks noGrp="1"/>
          </p:cNvSpPr>
          <p:nvPr>
            <p:ph type="sldNum" sz="quarter" idx="5"/>
          </p:nvPr>
        </p:nvSpPr>
        <p:spPr>
          <a:noFill/>
        </p:spPr>
        <p:txBody>
          <a:bodyPr/>
          <a:lstStyle/>
          <a:p>
            <a:fld id="{9A7E77A5-9D26-47BF-8346-10898A74F806}" type="slidenum">
              <a:rPr lang="en-US"/>
              <a:pPr/>
              <a:t>11</a:t>
            </a:fld>
            <a:endParaRPr lang="en-US"/>
          </a:p>
        </p:txBody>
      </p:sp>
    </p:spTree>
    <p:extLst>
      <p:ext uri="{BB962C8B-B14F-4D97-AF65-F5344CB8AC3E}">
        <p14:creationId xmlns:p14="http://schemas.microsoft.com/office/powerpoint/2010/main" val="16541306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txBox="1">
            <a:spLocks noGrp="1" noChangeArrowheads="1"/>
          </p:cNvSpPr>
          <p:nvPr/>
        </p:nvSpPr>
        <p:spPr bwMode="auto">
          <a:xfrm>
            <a:off x="3957638" y="8807450"/>
            <a:ext cx="3027362" cy="463550"/>
          </a:xfrm>
          <a:prstGeom prst="rect">
            <a:avLst/>
          </a:prstGeom>
          <a:noFill/>
          <a:ln w="9525">
            <a:noFill/>
            <a:miter lim="800000"/>
            <a:headEnd/>
            <a:tailEnd/>
          </a:ln>
        </p:spPr>
        <p:txBody>
          <a:bodyPr lIns="92885" tIns="46442" rIns="92885" bIns="46442" anchor="b"/>
          <a:lstStyle/>
          <a:p>
            <a:pPr algn="r" defTabSz="928688"/>
            <a:fld id="{6E9ABC15-18BF-4677-BEE8-F4E28C1F3094}" type="slidenum">
              <a:rPr lang="en-US" sz="1200" b="0">
                <a:latin typeface="Times New Roman" pitchFamily="18" charset="0"/>
              </a:rPr>
              <a:pPr algn="r" defTabSz="928688"/>
              <a:t>12</a:t>
            </a:fld>
            <a:endParaRPr lang="en-US" sz="1200" b="0">
              <a:latin typeface="Times New Roman" pitchFamily="18" charset="0"/>
            </a:endParaRPr>
          </a:p>
        </p:txBody>
      </p:sp>
      <p:sp>
        <p:nvSpPr>
          <p:cNvPr id="39938" name="Rectangle 2"/>
          <p:cNvSpPr>
            <a:spLocks noGrp="1" noRot="1" noChangeAspect="1" noChangeArrowheads="1" noTextEdit="1"/>
          </p:cNvSpPr>
          <p:nvPr>
            <p:ph type="sldImg"/>
          </p:nvPr>
        </p:nvSpPr>
        <p:spPr>
          <a:xfrm>
            <a:off x="1174750" y="153988"/>
            <a:ext cx="4635500" cy="3476625"/>
          </a:xfrm>
          <a:ln/>
        </p:spPr>
      </p:sp>
      <p:sp>
        <p:nvSpPr>
          <p:cNvPr id="39939" name="Rectangle 3"/>
          <p:cNvSpPr>
            <a:spLocks noGrp="1" noChangeArrowheads="1"/>
          </p:cNvSpPr>
          <p:nvPr>
            <p:ph type="body" idx="1"/>
          </p:nvPr>
        </p:nvSpPr>
        <p:spPr>
          <a:xfrm>
            <a:off x="155575" y="3708400"/>
            <a:ext cx="6673850" cy="5408613"/>
          </a:xfrm>
          <a:noFill/>
          <a:ln/>
        </p:spPr>
        <p:txBody>
          <a:bodyPr/>
          <a:lstStyle/>
          <a:p>
            <a:pPr>
              <a:lnSpc>
                <a:spcPct val="90000"/>
              </a:lnSpc>
            </a:pPr>
            <a:r>
              <a:rPr lang="en-US" b="1" u="sng" dirty="0" smtClean="0">
                <a:ea typeface="ＭＳ Ｐゴシック" charset="-128"/>
              </a:rPr>
              <a:t>An Introduction to FM and </a:t>
            </a:r>
            <a:r>
              <a:rPr lang="en-US" b="1" u="sng" smtClean="0">
                <a:ea typeface="ＭＳ Ｐゴシック" charset="-128"/>
              </a:rPr>
              <a:t>IM </a:t>
            </a:r>
            <a:r>
              <a:rPr lang="en-US" u="sng" smtClean="0">
                <a:ea typeface="ＭＳ Ｐゴシック" charset="-128"/>
              </a:rPr>
              <a:t>(ow </a:t>
            </a:r>
            <a:r>
              <a:rPr lang="en-US" u="sng" dirty="0" smtClean="0">
                <a:ea typeface="ＭＳ Ｐゴシック" charset="-128"/>
              </a:rPr>
              <a:t>many of you are familiar with </a:t>
            </a:r>
            <a:r>
              <a:rPr lang="en-US" u="sng" smtClean="0">
                <a:ea typeface="ＭＳ Ｐゴシック" charset="-128"/>
              </a:rPr>
              <a:t>those terms)</a:t>
            </a:r>
            <a:endParaRPr lang="en-US" b="1" u="sng" dirty="0" smtClean="0">
              <a:ea typeface="ＭＳ Ｐゴシック" charset="-128"/>
            </a:endParaRPr>
          </a:p>
          <a:p>
            <a:pPr>
              <a:lnSpc>
                <a:spcPct val="90000"/>
              </a:lnSpc>
            </a:pPr>
            <a:r>
              <a:rPr lang="en-US" u="sng" dirty="0" smtClean="0">
                <a:ea typeface="ＭＳ Ｐゴシック" charset="-128"/>
              </a:rPr>
              <a:t>FAFSA</a:t>
            </a:r>
            <a:r>
              <a:rPr lang="en-US" dirty="0" smtClean="0">
                <a:ea typeface="ＭＳ Ｐゴシック" charset="-128"/>
              </a:rPr>
              <a:t> – </a:t>
            </a:r>
            <a:r>
              <a:rPr lang="en-US" u="sng" dirty="0" smtClean="0">
                <a:ea typeface="ＭＳ Ｐゴシック" charset="-128"/>
              </a:rPr>
              <a:t>the form behind Federal Methodology</a:t>
            </a:r>
          </a:p>
          <a:p>
            <a:pPr marL="742950" lvl="1" indent="-285750">
              <a:lnSpc>
                <a:spcPct val="90000"/>
              </a:lnSpc>
              <a:buFontTx/>
              <a:buChar char="•"/>
            </a:pPr>
            <a:r>
              <a:rPr lang="en-US" dirty="0" smtClean="0">
                <a:ea typeface="ＭＳ Ｐゴシック" charset="-128"/>
              </a:rPr>
              <a:t>Required by almost every school in the country</a:t>
            </a:r>
          </a:p>
          <a:p>
            <a:pPr marL="742950" lvl="1" indent="-285750">
              <a:lnSpc>
                <a:spcPct val="90000"/>
              </a:lnSpc>
              <a:buFontTx/>
              <a:buChar char="•"/>
            </a:pPr>
            <a:r>
              <a:rPr lang="en-US" dirty="0" smtClean="0">
                <a:ea typeface="ＭＳ Ｐゴシック" charset="-128"/>
              </a:rPr>
              <a:t>FM (Federal Methodology):  Required, by law, to be used to determine eligibility for federal aid</a:t>
            </a:r>
          </a:p>
          <a:p>
            <a:pPr marL="1143000" lvl="2" indent="-228600">
              <a:lnSpc>
                <a:spcPct val="90000"/>
              </a:lnSpc>
              <a:buFontTx/>
              <a:buChar char="•"/>
            </a:pPr>
            <a:r>
              <a:rPr lang="en-US" dirty="0" smtClean="0">
                <a:ea typeface="ＭＳ Ｐゴシック" charset="-128"/>
              </a:rPr>
              <a:t>Completed by custodial parent (non-custodial not considered)</a:t>
            </a:r>
          </a:p>
          <a:p>
            <a:pPr marL="1143000" lvl="2" indent="-228600">
              <a:lnSpc>
                <a:spcPct val="90000"/>
              </a:lnSpc>
              <a:buFontTx/>
              <a:buChar char="•"/>
            </a:pPr>
            <a:r>
              <a:rPr lang="en-US" dirty="0" smtClean="0">
                <a:ea typeface="ＭＳ Ｐゴシック" charset="-128"/>
              </a:rPr>
              <a:t>Custodial = one student spends most time with (if 50/50 – the one who provides greater financial support) – not tied to claim on 1040</a:t>
            </a:r>
          </a:p>
          <a:p>
            <a:pPr marL="1143000" lvl="2" indent="-228600">
              <a:lnSpc>
                <a:spcPct val="90000"/>
              </a:lnSpc>
              <a:buFontTx/>
              <a:buChar char="•"/>
            </a:pPr>
            <a:r>
              <a:rPr lang="en-US" dirty="0" smtClean="0">
                <a:ea typeface="ＭＳ Ｐゴシック" charset="-128"/>
              </a:rPr>
              <a:t>If custodial parent is remarried – FAFSA looks at that family</a:t>
            </a:r>
            <a:r>
              <a:rPr lang="ja-JP" altLang="en-US" dirty="0" smtClean="0">
                <a:ea typeface="ＭＳ Ｐゴシック" charset="-128"/>
              </a:rPr>
              <a:t>’</a:t>
            </a:r>
            <a:r>
              <a:rPr lang="en-US" altLang="ja-JP" dirty="0" smtClean="0">
                <a:ea typeface="ＭＳ Ｐゴシック" charset="-128"/>
              </a:rPr>
              <a:t>s resources </a:t>
            </a:r>
            <a:endParaRPr lang="en-US" sz="1000" dirty="0" smtClean="0">
              <a:ea typeface="ＭＳ Ｐゴシック" charset="-128"/>
            </a:endParaRPr>
          </a:p>
          <a:p>
            <a:pPr>
              <a:lnSpc>
                <a:spcPct val="90000"/>
              </a:lnSpc>
            </a:pPr>
            <a:r>
              <a:rPr lang="en-US" u="sng" dirty="0" smtClean="0">
                <a:ea typeface="ＭＳ Ｐゴシック" charset="-128"/>
              </a:rPr>
              <a:t>PROFILE</a:t>
            </a:r>
            <a:r>
              <a:rPr lang="en-US" dirty="0" smtClean="0">
                <a:ea typeface="ＭＳ Ｐゴシック" charset="-128"/>
              </a:rPr>
              <a:t> –  </a:t>
            </a:r>
            <a:r>
              <a:rPr lang="en-US" u="sng" dirty="0" smtClean="0">
                <a:ea typeface="ＭＳ Ｐゴシック" charset="-128"/>
              </a:rPr>
              <a:t>the form behind Institutional Methodology</a:t>
            </a:r>
          </a:p>
          <a:p>
            <a:pPr marL="742950" lvl="1" indent="-285750">
              <a:lnSpc>
                <a:spcPct val="90000"/>
              </a:lnSpc>
              <a:buFontTx/>
              <a:buChar char="•"/>
            </a:pPr>
            <a:r>
              <a:rPr lang="en-US" dirty="0" smtClean="0">
                <a:ea typeface="ＭＳ Ｐゴシック" charset="-128"/>
              </a:rPr>
              <a:t>IM (Institutional Methodology):  Typically used by colleges who spend significant amounts of their own money for financial aid</a:t>
            </a:r>
          </a:p>
          <a:p>
            <a:pPr marL="742950" lvl="1" indent="-285750">
              <a:lnSpc>
                <a:spcPct val="90000"/>
              </a:lnSpc>
              <a:buFontTx/>
              <a:buChar char="•"/>
            </a:pPr>
            <a:r>
              <a:rPr lang="ja-JP" altLang="en-US" dirty="0" smtClean="0">
                <a:ea typeface="ＭＳ Ｐゴシック" charset="-128"/>
              </a:rPr>
              <a:t>“</a:t>
            </a:r>
            <a:r>
              <a:rPr lang="en-US" altLang="ja-JP" i="1" u="sng" dirty="0" smtClean="0">
                <a:ea typeface="ＭＳ Ｐゴシック" charset="-128"/>
              </a:rPr>
              <a:t>Why the Profile</a:t>
            </a:r>
            <a:r>
              <a:rPr lang="en-US" altLang="ja-JP" dirty="0" smtClean="0">
                <a:ea typeface="ＭＳ Ｐゴシック" charset="-128"/>
              </a:rPr>
              <a:t>?</a:t>
            </a:r>
            <a:r>
              <a:rPr lang="ja-JP" altLang="en-US" dirty="0" smtClean="0">
                <a:ea typeface="ＭＳ Ｐゴシック" charset="-128"/>
              </a:rPr>
              <a:t>”</a:t>
            </a:r>
            <a:r>
              <a:rPr lang="en-US" altLang="ja-JP" dirty="0" smtClean="0">
                <a:ea typeface="ＭＳ Ｐゴシック" charset="-128"/>
              </a:rPr>
              <a:t>  It provides much better assessment of family</a:t>
            </a:r>
            <a:r>
              <a:rPr lang="ja-JP" altLang="en-US" dirty="0" smtClean="0">
                <a:ea typeface="ＭＳ Ｐゴシック" charset="-128"/>
              </a:rPr>
              <a:t>’</a:t>
            </a:r>
            <a:r>
              <a:rPr lang="en-US" altLang="ja-JP" dirty="0" smtClean="0">
                <a:ea typeface="ＭＳ Ｐゴシック" charset="-128"/>
              </a:rPr>
              <a:t>s ability to afford college costs than FM – philosophy </a:t>
            </a:r>
            <a:r>
              <a:rPr lang="ja-JP" altLang="en-US" dirty="0" smtClean="0">
                <a:ea typeface="ＭＳ Ｐゴシック" charset="-128"/>
              </a:rPr>
              <a:t>“</a:t>
            </a:r>
            <a:r>
              <a:rPr lang="en-US" altLang="ja-JP" i="1" dirty="0" smtClean="0">
                <a:ea typeface="ＭＳ Ｐゴシック" charset="-128"/>
              </a:rPr>
              <a:t>both biological/adoptive parents responsible</a:t>
            </a:r>
            <a:r>
              <a:rPr lang="ja-JP" altLang="en-US" dirty="0" smtClean="0">
                <a:ea typeface="ＭＳ Ｐゴシック" charset="-128"/>
              </a:rPr>
              <a:t>”</a:t>
            </a:r>
            <a:endParaRPr lang="en-US" altLang="ja-JP" dirty="0" smtClean="0">
              <a:ea typeface="ＭＳ Ｐゴシック" charset="-128"/>
            </a:endParaRPr>
          </a:p>
          <a:p>
            <a:pPr marL="1143000" lvl="2" indent="-228600">
              <a:lnSpc>
                <a:spcPct val="90000"/>
              </a:lnSpc>
              <a:buFontTx/>
              <a:buChar char="•"/>
            </a:pPr>
            <a:r>
              <a:rPr lang="en-US" dirty="0" smtClean="0">
                <a:ea typeface="ＭＳ Ｐゴシック" charset="-128"/>
              </a:rPr>
              <a:t>Example: </a:t>
            </a:r>
            <a:r>
              <a:rPr lang="ja-JP" altLang="en-US" dirty="0" smtClean="0">
                <a:ea typeface="ＭＳ Ｐゴシック" charset="-128"/>
              </a:rPr>
              <a:t>“</a:t>
            </a:r>
            <a:r>
              <a:rPr lang="en-US" altLang="ja-JP" dirty="0" smtClean="0">
                <a:ea typeface="ＭＳ Ｐゴシック" charset="-128"/>
              </a:rPr>
              <a:t>faux poor</a:t>
            </a:r>
            <a:r>
              <a:rPr lang="ja-JP" altLang="en-US" dirty="0" smtClean="0">
                <a:ea typeface="ＭＳ Ｐゴシック" charset="-128"/>
              </a:rPr>
              <a:t>”</a:t>
            </a:r>
            <a:r>
              <a:rPr lang="en-US" altLang="ja-JP" dirty="0" smtClean="0">
                <a:ea typeface="ＭＳ Ｐゴシック" charset="-128"/>
              </a:rPr>
              <a:t>—negative income, assets ignored by FM; but high assets, may result in no need with FM</a:t>
            </a:r>
          </a:p>
          <a:p>
            <a:pPr>
              <a:lnSpc>
                <a:spcPct val="90000"/>
              </a:lnSpc>
            </a:pPr>
            <a:r>
              <a:rPr lang="en-US" u="sng" dirty="0" smtClean="0">
                <a:ea typeface="ＭＳ Ｐゴシック" charset="-128"/>
              </a:rPr>
              <a:t>Other information</a:t>
            </a:r>
            <a:r>
              <a:rPr lang="en-US" dirty="0" smtClean="0">
                <a:ea typeface="ＭＳ Ｐゴシック" charset="-128"/>
              </a:rPr>
              <a:t> – depending on the college, the school may ask for non-custodial parent’s financial</a:t>
            </a:r>
            <a:r>
              <a:rPr lang="en-US" baseline="0" dirty="0" smtClean="0">
                <a:ea typeface="ＭＳ Ｐゴシック" charset="-128"/>
              </a:rPr>
              <a:t> and tax information via CSS PROFILE, submitted tax returns and W-2’s, and a separate school-specific financial aid application</a:t>
            </a:r>
            <a:endParaRPr lang="en-US" dirty="0" smtClean="0">
              <a:ea typeface="ＭＳ Ｐゴシック" charset="-128"/>
            </a:endParaRPr>
          </a:p>
          <a:p>
            <a:pPr>
              <a:lnSpc>
                <a:spcPct val="90000"/>
              </a:lnSpc>
            </a:pPr>
            <a:endParaRPr lang="en-US" u="sng" dirty="0" smtClean="0">
              <a:ea typeface="ＭＳ Ｐゴシック" charset="-128"/>
            </a:endParaRPr>
          </a:p>
          <a:p>
            <a:pPr>
              <a:lnSpc>
                <a:spcPct val="90000"/>
              </a:lnSpc>
            </a:pPr>
            <a:r>
              <a:rPr lang="en-US" u="sng" dirty="0" smtClean="0">
                <a:ea typeface="ＭＳ Ｐゴシック" charset="-128"/>
              </a:rPr>
              <a:t>IRS Data Retrieval</a:t>
            </a:r>
            <a:r>
              <a:rPr lang="en-US" dirty="0" smtClean="0">
                <a:ea typeface="ＭＳ Ｐゴシック" charset="-128"/>
              </a:rPr>
              <a:t> – Allows aid applicants who have completed federal tax returns to pre-fill FAFSA</a:t>
            </a:r>
          </a:p>
          <a:p>
            <a:pPr lvl="1">
              <a:lnSpc>
                <a:spcPct val="90000"/>
              </a:lnSpc>
              <a:buFont typeface="Arial" pitchFamily="34" charset="0"/>
              <a:buChar char="•"/>
            </a:pPr>
            <a:r>
              <a:rPr lang="en-US" dirty="0" smtClean="0">
                <a:ea typeface="ＭＳ Ｐゴシック" charset="-128"/>
              </a:rPr>
              <a:t>       Pre-fill some FAFSA questions by transferring data from federal tax returns – reduce time</a:t>
            </a:r>
          </a:p>
          <a:p>
            <a:pPr lvl="1">
              <a:lnSpc>
                <a:spcPct val="90000"/>
              </a:lnSpc>
              <a:buFont typeface="Arial" pitchFamily="34" charset="0"/>
              <a:buChar char="•"/>
            </a:pPr>
            <a:r>
              <a:rPr lang="en-US" dirty="0" smtClean="0">
                <a:ea typeface="ＭＳ Ｐゴシック" charset="-128"/>
              </a:rPr>
              <a:t>       May be used AFTER filing federal tax returns – may be used when making updates</a:t>
            </a:r>
          </a:p>
          <a:p>
            <a:pPr lvl="1">
              <a:lnSpc>
                <a:spcPct val="90000"/>
              </a:lnSpc>
              <a:buFont typeface="Arial" pitchFamily="34" charset="0"/>
              <a:buChar char="•"/>
            </a:pPr>
            <a:r>
              <a:rPr lang="en-US" dirty="0" smtClean="0">
                <a:ea typeface="ＭＳ Ｐゴシック" charset="-128"/>
              </a:rPr>
              <a:t>       1-2 weeks after filing electronically or 6-8 weeks after filing paper return</a:t>
            </a:r>
          </a:p>
          <a:p>
            <a:pPr lvl="1">
              <a:lnSpc>
                <a:spcPct val="90000"/>
              </a:lnSpc>
              <a:buFont typeface="Arial" pitchFamily="34" charset="0"/>
              <a:buChar char="•"/>
            </a:pPr>
            <a:r>
              <a:rPr lang="en-US" dirty="0" smtClean="0">
                <a:ea typeface="ＭＳ Ｐゴシック" charset="-128"/>
              </a:rPr>
              <a:t>       Users authenticate themselves by answering a few questions on IRS site – auto transfer</a:t>
            </a:r>
          </a:p>
          <a:p>
            <a:pPr lvl="1">
              <a:lnSpc>
                <a:spcPct val="90000"/>
              </a:lnSpc>
              <a:buFont typeface="Arial" pitchFamily="34" charset="0"/>
              <a:buChar char="•"/>
            </a:pPr>
            <a:r>
              <a:rPr lang="en-US" dirty="0" smtClean="0">
                <a:ea typeface="ＭＳ Ｐゴシック" charset="-128"/>
              </a:rPr>
              <a:t>       Must have valid SS# and FAFSA PIN to be eligible</a:t>
            </a:r>
          </a:p>
          <a:p>
            <a:pPr>
              <a:lnSpc>
                <a:spcPct val="90000"/>
              </a:lnSpc>
            </a:pPr>
            <a:r>
              <a:rPr lang="en-US" dirty="0" smtClean="0">
                <a:ea typeface="ＭＳ Ｐゴシック" charset="-128"/>
              </a:rPr>
              <a:t>	</a:t>
            </a:r>
          </a:p>
          <a:p>
            <a:pPr>
              <a:lnSpc>
                <a:spcPct val="90000"/>
              </a:lnSpc>
            </a:pPr>
            <a:r>
              <a:rPr lang="en-US" dirty="0" smtClean="0">
                <a:ea typeface="ＭＳ Ｐゴシック" charset="-128"/>
              </a:rPr>
              <a:t>We will point out some of the </a:t>
            </a:r>
            <a:r>
              <a:rPr lang="en-US" u="sng" dirty="0" smtClean="0">
                <a:ea typeface="ＭＳ Ｐゴシック" charset="-128"/>
              </a:rPr>
              <a:t>differences</a:t>
            </a:r>
            <a:r>
              <a:rPr lang="en-US" dirty="0" smtClean="0">
                <a:ea typeface="ＭＳ Ｐゴシック" charset="-128"/>
              </a:rPr>
              <a:t> between IM and FM when we discuss calculation of EFC</a:t>
            </a:r>
          </a:p>
          <a:p>
            <a:pPr>
              <a:lnSpc>
                <a:spcPct val="90000"/>
              </a:lnSpc>
            </a:pPr>
            <a:endParaRPr lang="en-US" u="sng" dirty="0" smtClean="0">
              <a:ea typeface="ＭＳ Ｐゴシック" charset="-128"/>
            </a:endParaRPr>
          </a:p>
        </p:txBody>
      </p:sp>
    </p:spTree>
    <p:extLst>
      <p:ext uri="{BB962C8B-B14F-4D97-AF65-F5344CB8AC3E}">
        <p14:creationId xmlns:p14="http://schemas.microsoft.com/office/powerpoint/2010/main" val="39733793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p:spPr>
        <p:txBody>
          <a:bodyPr/>
          <a:lstStyle/>
          <a:p>
            <a:fld id="{F11E4A57-8B63-4EEB-9DAA-86016A81B37B}" type="slidenum">
              <a:rPr lang="en-US"/>
              <a:pPr/>
              <a:t>13</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xfrm>
            <a:off x="901700" y="4406900"/>
            <a:ext cx="5121275" cy="4171950"/>
          </a:xfrm>
          <a:noFill/>
          <a:ln/>
        </p:spPr>
        <p:txBody>
          <a:bodyPr/>
          <a:lstStyle/>
          <a:p>
            <a:r>
              <a:rPr lang="en-US" u="none" dirty="0" smtClean="0">
                <a:ea typeface="ＭＳ Ｐゴシック" charset="-128"/>
              </a:rPr>
              <a:t>The FAFSA is the required application for all types of Federal aid, and most types of need-based State and institutional financial aid. All roads lead to the FAFSA. </a:t>
            </a:r>
          </a:p>
          <a:p>
            <a:r>
              <a:rPr lang="en-US" u="none" dirty="0" smtClean="0">
                <a:ea typeface="ＭＳ Ｐゴシック" charset="-128"/>
              </a:rPr>
              <a:t>Here is what the FAFSA website home page looks like.</a:t>
            </a:r>
          </a:p>
          <a:p>
            <a:r>
              <a:rPr lang="en-US" u="none" dirty="0" smtClean="0">
                <a:ea typeface="ＭＳ Ｐゴシック" charset="-128"/>
              </a:rPr>
              <a:t>Here is where you’ll be entering demographic and financial information about your student and family.</a:t>
            </a:r>
          </a:p>
          <a:p>
            <a:endParaRPr lang="en-US" u="none" dirty="0" smtClean="0">
              <a:ea typeface="ＭＳ Ｐゴシック"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u="none" baseline="0" dirty="0" smtClean="0">
                <a:ea typeface="ＭＳ Ｐゴシック" charset="-128"/>
              </a:rPr>
              <a:t>Now, let’s look more closely at the FAFSA process. . . .</a:t>
            </a:r>
          </a:p>
          <a:p>
            <a:endParaRPr lang="en-US" u="none" dirty="0" smtClean="0">
              <a:ea typeface="ＭＳ Ｐゴシック" charset="-128"/>
            </a:endParaRPr>
          </a:p>
        </p:txBody>
      </p:sp>
    </p:spTree>
    <p:extLst>
      <p:ext uri="{BB962C8B-B14F-4D97-AF65-F5344CB8AC3E}">
        <p14:creationId xmlns:p14="http://schemas.microsoft.com/office/powerpoint/2010/main" val="37873162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p:spPr>
        <p:txBody>
          <a:bodyPr/>
          <a:lstStyle/>
          <a:p>
            <a:fld id="{3B88ECBB-873F-4CEF-82F7-EA1D5A137CA4}" type="slidenum">
              <a:rPr lang="en-US"/>
              <a:pPr/>
              <a:t>14</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endParaRPr lang="en-US" dirty="0" smtClean="0">
              <a:ea typeface="ＭＳ Ｐゴシック" charset="-128"/>
            </a:endParaRPr>
          </a:p>
          <a:p>
            <a:r>
              <a:rPr lang="en-US" dirty="0" smtClean="0">
                <a:ea typeface="ＭＳ Ｐゴシック" charset="-128"/>
              </a:rPr>
              <a:t>“Custodial</a:t>
            </a:r>
            <a:r>
              <a:rPr lang="en-US" baseline="0" dirty="0" smtClean="0">
                <a:ea typeface="ＭＳ Ｐゴシック" charset="-128"/>
              </a:rPr>
              <a:t> Parent” means the parent with whom the parent lives most during the 12 months preceding the FAFSA submission date.</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ea typeface="ＭＳ Ｐゴシック" charset="-128"/>
              </a:rPr>
              <a:t>Otherwise, the parent who provided more financial support during the 12 months preceding the FAFSA submission date.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ea typeface="ＭＳ Ｐゴシック"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ea typeface="ＭＳ Ｐゴシック" charset="-128"/>
              </a:rPr>
              <a:t>Note: Stepparent (i.e., remarried parent’s spouse as of date of FAFSA submission) is treated like a biological or adoptive parent (i.e., a legal parent).</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ea typeface="ＭＳ Ｐゴシック" charset="-128"/>
              </a:rPr>
              <a:t>SO the stepparent’s financial information (income/assets) must be reported on the FAFSA, without exception, even if there’s been a prenuptial agreement or the stepparent refuses to help pay the student’s college expenses. This is a matter of federal law. Intentionally omitting or falsifying stepparent financial information may constitute fraud, which is punishable via jail time and fines. BUT stepparents are NOT required to take out PLUS Loans or guarantee Direct Student Loans.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ea typeface="ＭＳ Ｐゴシック"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ea typeface="ＭＳ Ｐゴシック" charset="-128"/>
              </a:rPr>
              <a:t>College financial aid officers have more experience detecting possible fraud than parents have experience gaming the system., and they have been known to request verifying information (tax returns, divorce decrees, utility bills, apartment rental agreements, etc.). So, don’t try to game the system.</a:t>
            </a:r>
          </a:p>
          <a:p>
            <a:endParaRPr lang="en-US" dirty="0" smtClean="0">
              <a:ea typeface="ＭＳ Ｐゴシック" charset="-128"/>
            </a:endParaRPr>
          </a:p>
          <a:p>
            <a:r>
              <a:rPr lang="en-US" b="1" dirty="0" smtClean="0">
                <a:ea typeface="ＭＳ Ｐゴシック" charset="-128"/>
              </a:rPr>
              <a:t>HOLD</a:t>
            </a:r>
            <a:r>
              <a:rPr lang="en-US" b="1" baseline="0" dirty="0" smtClean="0">
                <a:ea typeface="ＭＳ Ｐゴシック" charset="-128"/>
              </a:rPr>
              <a:t> UP EDVISORS BOOK for further reference here.</a:t>
            </a:r>
            <a:endParaRPr lang="en-US" b="1" dirty="0" smtClean="0">
              <a:ea typeface="ＭＳ Ｐゴシック" charset="-128"/>
            </a:endParaRPr>
          </a:p>
        </p:txBody>
      </p:sp>
    </p:spTree>
    <p:extLst>
      <p:ext uri="{BB962C8B-B14F-4D97-AF65-F5344CB8AC3E}">
        <p14:creationId xmlns:p14="http://schemas.microsoft.com/office/powerpoint/2010/main" val="31363295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p:spPr>
        <p:txBody>
          <a:bodyPr/>
          <a:lstStyle/>
          <a:p>
            <a:fld id="{3B88ECBB-873F-4CEF-82F7-EA1D5A137CA4}" type="slidenum">
              <a:rPr lang="en-US"/>
              <a:pPr/>
              <a:t>15</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endParaRPr lang="en-US" dirty="0" smtClean="0">
              <a:ea typeface="ＭＳ Ｐゴシック" charset="-128"/>
            </a:endParaRPr>
          </a:p>
          <a:p>
            <a:r>
              <a:rPr lang="en-US" dirty="0" smtClean="0">
                <a:ea typeface="ＭＳ Ｐゴシック" charset="-128"/>
              </a:rPr>
              <a:t>Again,</a:t>
            </a:r>
            <a:r>
              <a:rPr lang="en-US" baseline="0" dirty="0" smtClean="0">
                <a:ea typeface="ＭＳ Ｐゴシック" charset="-128"/>
              </a:rPr>
              <a:t> many private schools and some public elites (UVA, Charlottesville, and UNC Chapel Hill) require the CSS Profile. </a:t>
            </a:r>
          </a:p>
          <a:p>
            <a:r>
              <a:rPr lang="en-US" baseline="0" dirty="0" smtClean="0">
                <a:ea typeface="ＭＳ Ｐゴシック" charset="-128"/>
              </a:rPr>
              <a:t>Also, this is the form that ‘s filed when students apply to certain private/</a:t>
            </a:r>
            <a:r>
              <a:rPr lang="en-US" baseline="0" dirty="0" err="1" smtClean="0">
                <a:ea typeface="ＭＳ Ｐゴシック" charset="-128"/>
              </a:rPr>
              <a:t>ublic</a:t>
            </a:r>
            <a:r>
              <a:rPr lang="en-US" baseline="0" dirty="0" smtClean="0">
                <a:ea typeface="ＭＳ Ｐゴシック" charset="-128"/>
              </a:rPr>
              <a:t> schools under an Early Decision or Early Action timeline (to yield a provisional award letter in mid-December, before the parents/student ever file their 2014 tax returns).</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ea typeface="ＭＳ Ｐゴシック" charset="-128"/>
              </a:rPr>
              <a:t>These schools use the Institutional Methodology to determine a family’s ability to contribute to their child’s educational expenses and thus the student’s eligibility for need-based aid. This is an income </a:t>
            </a:r>
            <a:r>
              <a:rPr lang="en-US" i="1" baseline="0" dirty="0" smtClean="0">
                <a:ea typeface="ＭＳ Ｐゴシック" charset="-128"/>
              </a:rPr>
              <a:t>and</a:t>
            </a:r>
            <a:r>
              <a:rPr lang="en-US" baseline="0" dirty="0" smtClean="0">
                <a:ea typeface="ＭＳ Ｐゴシック" charset="-128"/>
              </a:rPr>
              <a:t> asset driven analysis to determine the family’s financial strength, after subtracting for appropriate allowances.</a:t>
            </a:r>
          </a:p>
          <a:p>
            <a:r>
              <a:rPr lang="en-US" baseline="0" dirty="0" smtClean="0">
                <a:ea typeface="ＭＳ Ｐゴシック" charset="-128"/>
              </a:rPr>
              <a:t>Thus, the Expected Family Contribution on FAFSA calculated by the federal processors may or may not align closely with the expected family contribution figure generated via the CSS Profile.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ea typeface="ＭＳ Ｐゴシック"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ea typeface="ＭＳ Ｐゴシック" charset="-128"/>
              </a:rPr>
              <a:t>NOTE: CSS Profile is not amendable/correctable by students and parents like the FAFSA, it is based on prior year’s financial and tax information as a predictor of next year’s, with some adjustments. Also, you don’t receive a written SAR with the EFC.</a:t>
            </a:r>
          </a:p>
          <a:p>
            <a:endParaRPr lang="en-US" baseline="0" dirty="0" smtClean="0">
              <a:ea typeface="ＭＳ Ｐゴシック"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smtClean="0">
                <a:ea typeface="ＭＳ Ｐゴシック" charset="-128"/>
              </a:rPr>
              <a:t>IF RUNNING LOW ON TIME, TELL</a:t>
            </a:r>
            <a:r>
              <a:rPr lang="en-US" b="1" baseline="0" dirty="0" smtClean="0">
                <a:ea typeface="ＭＳ Ｐゴシック" charset="-128"/>
              </a:rPr>
              <a:t> FOLKS TO SKIP AHEAD TO SLIDE 30 (WHICH IS ON PAGE 8, TOP RIGHT OF HANDOUT). SLIDES 23 TO 29 ARE SELF-EXPLANATORY AND FOR FUTURE REFERENCE.</a:t>
            </a:r>
            <a:endParaRPr lang="en-US" b="1" dirty="0" smtClean="0">
              <a:ea typeface="ＭＳ Ｐゴシック"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b="1" dirty="0" smtClean="0">
              <a:ea typeface="ＭＳ Ｐゴシック"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ea typeface="ＭＳ Ｐゴシック"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smtClean="0">
                <a:ea typeface="ＭＳ Ｐゴシック" charset="-128"/>
              </a:rPr>
              <a:t>OR, IF HAVE THE TIME: </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ea typeface="ＭＳ Ｐゴシック" charset="-128"/>
              </a:rPr>
              <a:t>Now,</a:t>
            </a:r>
            <a:r>
              <a:rPr lang="en-US" baseline="0" dirty="0" smtClean="0">
                <a:ea typeface="ＭＳ Ｐゴシック" charset="-128"/>
              </a:rPr>
              <a:t> l</a:t>
            </a:r>
            <a:r>
              <a:rPr lang="en-US" dirty="0" smtClean="0">
                <a:ea typeface="ＭＳ Ｐゴシック" charset="-128"/>
              </a:rPr>
              <a:t>et</a:t>
            </a:r>
            <a:r>
              <a:rPr lang="ja-JP" altLang="en-US" dirty="0" smtClean="0">
                <a:ea typeface="ＭＳ Ｐゴシック" charset="-128"/>
              </a:rPr>
              <a:t>’</a:t>
            </a:r>
            <a:r>
              <a:rPr lang="en-US" altLang="ja-JP" dirty="0" smtClean="0">
                <a:ea typeface="ＭＳ Ｐゴシック" charset="-128"/>
              </a:rPr>
              <a:t>s look more closely at each component of the family contribution.</a:t>
            </a:r>
            <a:r>
              <a:rPr lang="en-US" altLang="ja-JP" baseline="0" dirty="0" smtClean="0">
                <a:ea typeface="ＭＳ Ｐゴシック" charset="-128"/>
              </a:rPr>
              <a:t>  . . .</a:t>
            </a:r>
            <a:endParaRPr lang="en-US" dirty="0" smtClean="0">
              <a:ea typeface="ＭＳ Ｐゴシック" charset="-128"/>
            </a:endParaRPr>
          </a:p>
          <a:p>
            <a:endParaRPr lang="en-US" baseline="0" dirty="0" smtClean="0">
              <a:ea typeface="ＭＳ Ｐゴシック" charset="-128"/>
            </a:endParaRPr>
          </a:p>
        </p:txBody>
      </p:sp>
    </p:spTree>
    <p:extLst>
      <p:ext uri="{BB962C8B-B14F-4D97-AF65-F5344CB8AC3E}">
        <p14:creationId xmlns:p14="http://schemas.microsoft.com/office/powerpoint/2010/main" val="32268854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noTextEdit="1"/>
          </p:cNvSpPr>
          <p:nvPr>
            <p:ph type="sldImg"/>
          </p:nvPr>
        </p:nvSpPr>
        <p:spPr>
          <a:ln/>
        </p:spPr>
      </p:sp>
      <p:sp>
        <p:nvSpPr>
          <p:cNvPr id="64514" name="Notes Placeholder 2"/>
          <p:cNvSpPr>
            <a:spLocks noGrp="1"/>
          </p:cNvSpPr>
          <p:nvPr>
            <p:ph type="body" idx="1"/>
          </p:nvPr>
        </p:nvSpPr>
        <p:spPr>
          <a:noFill/>
          <a:ln/>
        </p:spPr>
        <p:txBody>
          <a:bodyPr/>
          <a:lstStyle/>
          <a:p>
            <a:r>
              <a:rPr lang="en-US" dirty="0" smtClean="0">
                <a:ea typeface="ＭＳ Ｐゴシック" charset="-128"/>
              </a:rPr>
              <a:t>Remember that the Expected</a:t>
            </a:r>
            <a:r>
              <a:rPr lang="en-US" baseline="0" dirty="0" smtClean="0">
                <a:ea typeface="ＭＳ Ｐゴシック" charset="-128"/>
              </a:rPr>
              <a:t> Family Contribution is made up of contributions from both the student and the legal parents from their income and assets. </a:t>
            </a:r>
            <a:endParaRPr lang="en-US" dirty="0" smtClean="0">
              <a:ea typeface="ＭＳ Ｐゴシック" charset="-128"/>
            </a:endParaRPr>
          </a:p>
          <a:p>
            <a:endParaRPr lang="en-US" dirty="0" smtClean="0">
              <a:ea typeface="ＭＳ Ｐゴシック" charset="-128"/>
            </a:endParaRPr>
          </a:p>
          <a:p>
            <a:r>
              <a:rPr lang="en-US" dirty="0" smtClean="0">
                <a:ea typeface="ＭＳ Ｐゴシック" charset="-128"/>
              </a:rPr>
              <a:t>Keep in mind the variables at play that may impact the EFC figure:</a:t>
            </a:r>
          </a:p>
          <a:p>
            <a:pPr>
              <a:buFontTx/>
              <a:buChar char="-"/>
            </a:pPr>
            <a:r>
              <a:rPr lang="en-US" dirty="0" smtClean="0">
                <a:ea typeface="ＭＳ Ｐゴシック" charset="-128"/>
              </a:rPr>
              <a:t>Income is only part of the calculation determining EFC</a:t>
            </a:r>
          </a:p>
          <a:p>
            <a:pPr>
              <a:buFontTx/>
              <a:buChar char="-"/>
            </a:pPr>
            <a:r>
              <a:rPr lang="en-US" dirty="0" smtClean="0">
                <a:ea typeface="ＭＳ Ｐゴシック" charset="-128"/>
              </a:rPr>
              <a:t>Family size and # in college play a large role (Family A has two kids in college)</a:t>
            </a:r>
          </a:p>
          <a:p>
            <a:pPr>
              <a:buFontTx/>
              <a:buChar char="-"/>
            </a:pPr>
            <a:r>
              <a:rPr lang="en-US" dirty="0" smtClean="0">
                <a:ea typeface="ＭＳ Ｐゴシック" charset="-128"/>
              </a:rPr>
              <a:t> Assets are also driving the calculation (Family C may be “faux</a:t>
            </a:r>
            <a:r>
              <a:rPr lang="en-US" baseline="0" dirty="0" smtClean="0">
                <a:ea typeface="ＭＳ Ｐゴシック" charset="-128"/>
              </a:rPr>
              <a:t> poor” holding down their income yet having significant assets</a:t>
            </a:r>
            <a:r>
              <a:rPr lang="en-US" dirty="0" smtClean="0">
                <a:ea typeface="ＭＳ Ｐゴシック" charset="-128"/>
              </a:rPr>
              <a:t>)</a:t>
            </a:r>
          </a:p>
          <a:p>
            <a:pPr>
              <a:buFontTx/>
              <a:buChar char="-"/>
            </a:pPr>
            <a:r>
              <a:rPr lang="en-US" dirty="0" smtClean="0">
                <a:ea typeface="ＭＳ Ｐゴシック" charset="-128"/>
              </a:rPr>
              <a:t> Families should not assume to be ineligible for aid based upon income level; as other variable may mean families with incomes upwards of 250k may be eligible for need-based assistance (e.g., lots of children</a:t>
            </a:r>
            <a:r>
              <a:rPr lang="en-US" baseline="0" dirty="0" smtClean="0">
                <a:ea typeface="ＭＳ Ｐゴシック" charset="-128"/>
              </a:rPr>
              <a:t> enrolled in college, supporting grandma with Alzheimer’s)</a:t>
            </a:r>
            <a:endParaRPr lang="en-US" dirty="0" smtClean="0">
              <a:ea typeface="ＭＳ Ｐゴシック" charset="-128"/>
            </a:endParaRPr>
          </a:p>
          <a:p>
            <a:endParaRPr lang="en-US" dirty="0" smtClean="0">
              <a:ea typeface="ＭＳ Ｐゴシック" charset="-128"/>
            </a:endParaRPr>
          </a:p>
          <a:p>
            <a:endParaRPr lang="en-US" dirty="0" smtClean="0">
              <a:ea typeface="ＭＳ Ｐゴシック" charset="-128"/>
            </a:endParaRPr>
          </a:p>
          <a:p>
            <a:r>
              <a:rPr lang="en-US" dirty="0" smtClean="0">
                <a:ea typeface="ＭＳ Ｐゴシック" charset="-128"/>
              </a:rPr>
              <a:t>Now in addition to the EFC, the financial aid officers</a:t>
            </a:r>
            <a:r>
              <a:rPr lang="en-US" baseline="0" dirty="0" smtClean="0">
                <a:ea typeface="ＭＳ Ｐゴシック" charset="-128"/>
              </a:rPr>
              <a:t> at schools will consider outside sources of aid, if any, coming to the student. What do we mean by outside resources? . . . .</a:t>
            </a:r>
            <a:endParaRPr lang="en-US" dirty="0" smtClean="0">
              <a:ea typeface="ＭＳ Ｐゴシック" charset="-128"/>
            </a:endParaRPr>
          </a:p>
        </p:txBody>
      </p:sp>
      <p:sp>
        <p:nvSpPr>
          <p:cNvPr id="64515" name="Slide Number Placeholder 3"/>
          <p:cNvSpPr>
            <a:spLocks noGrp="1"/>
          </p:cNvSpPr>
          <p:nvPr>
            <p:ph type="sldNum" sz="quarter" idx="5"/>
          </p:nvPr>
        </p:nvSpPr>
        <p:spPr>
          <a:noFill/>
        </p:spPr>
        <p:txBody>
          <a:bodyPr/>
          <a:lstStyle/>
          <a:p>
            <a:fld id="{93AA6C03-6D13-4402-860C-7DF3AA30C52E}" type="slidenum">
              <a:rPr lang="en-US"/>
              <a:pPr/>
              <a:t>16</a:t>
            </a:fld>
            <a:endParaRPr lang="en-US"/>
          </a:p>
        </p:txBody>
      </p:sp>
    </p:spTree>
    <p:extLst>
      <p:ext uri="{BB962C8B-B14F-4D97-AF65-F5344CB8AC3E}">
        <p14:creationId xmlns:p14="http://schemas.microsoft.com/office/powerpoint/2010/main" val="14232513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we discussed</a:t>
            </a:r>
            <a:r>
              <a:rPr lang="en-US" baseline="0" dirty="0" smtClean="0"/>
              <a:t>, these funds are often referred to as “scholarships” but they often are based on a combination of need and merit.</a:t>
            </a:r>
          </a:p>
          <a:p>
            <a:r>
              <a:rPr lang="en-US" b="1" baseline="0" dirty="0" smtClean="0"/>
              <a:t>Need based aid </a:t>
            </a:r>
            <a:r>
              <a:rPr lang="en-US" baseline="0" dirty="0" smtClean="0"/>
              <a:t>– driven by financial considerations, income/assets/ability to pay/financial strength of family.</a:t>
            </a:r>
          </a:p>
          <a:p>
            <a:r>
              <a:rPr lang="en-US" b="1" baseline="0" dirty="0" smtClean="0"/>
              <a:t>Merit</a:t>
            </a:r>
            <a:r>
              <a:rPr lang="en-US" b="1" baseline="0" dirty="0" smtClean="0">
                <a:ea typeface="ＭＳ Ｐゴシック" charset="-128"/>
              </a:rPr>
              <a:t>-based aid </a:t>
            </a:r>
            <a:r>
              <a:rPr lang="en-US" baseline="0" dirty="0" smtClean="0">
                <a:ea typeface="ＭＳ Ｐゴシック" charset="-128"/>
              </a:rPr>
              <a:t>– that’s driven by an assessment of the student’s achievements and talents (be they academic, athletic, artistic, leadership, community service).</a:t>
            </a:r>
            <a:endParaRPr lang="en-US" dirty="0" smtClean="0">
              <a:ea typeface="ＭＳ Ｐゴシック" charset="-128"/>
            </a:endParaRPr>
          </a:p>
          <a:p>
            <a:endParaRPr lang="en-US" dirty="0"/>
          </a:p>
        </p:txBody>
      </p:sp>
      <p:sp>
        <p:nvSpPr>
          <p:cNvPr id="4" name="Slide Number Placeholder 3"/>
          <p:cNvSpPr>
            <a:spLocks noGrp="1"/>
          </p:cNvSpPr>
          <p:nvPr>
            <p:ph type="sldNum" sz="quarter" idx="10"/>
          </p:nvPr>
        </p:nvSpPr>
        <p:spPr/>
        <p:txBody>
          <a:bodyPr/>
          <a:lstStyle/>
          <a:p>
            <a:fld id="{FE236A18-AD33-47CB-BB58-2FDE8BBE65B5}" type="slidenum">
              <a:rPr lang="en-US" smtClean="0"/>
              <a:pPr/>
              <a:t>17</a:t>
            </a:fld>
            <a:endParaRPr lang="en-US"/>
          </a:p>
        </p:txBody>
      </p:sp>
    </p:spTree>
    <p:extLst>
      <p:ext uri="{BB962C8B-B14F-4D97-AF65-F5344CB8AC3E}">
        <p14:creationId xmlns:p14="http://schemas.microsoft.com/office/powerpoint/2010/main" val="3549998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noTextEdit="1"/>
          </p:cNvSpPr>
          <p:nvPr>
            <p:ph type="sldImg"/>
          </p:nvPr>
        </p:nvSpPr>
        <p:spPr>
          <a:ln/>
        </p:spPr>
      </p:sp>
      <p:sp>
        <p:nvSpPr>
          <p:cNvPr id="87042" name="Notes Placeholder 2"/>
          <p:cNvSpPr>
            <a:spLocks noGrp="1"/>
          </p:cNvSpPr>
          <p:nvPr>
            <p:ph type="body" idx="1"/>
          </p:nvPr>
        </p:nvSpPr>
        <p:spPr>
          <a:noFill/>
          <a:ln/>
        </p:spPr>
        <p:txBody>
          <a:bodyPr/>
          <a:lstStyle/>
          <a:p>
            <a:r>
              <a:rPr lang="en-US" dirty="0" smtClean="0">
                <a:ea typeface="ＭＳ Ｐゴシック" charset="-128"/>
              </a:rPr>
              <a:t>Outside sources of aid can meet unmet need – not every school guarantees to meet 100% of Demonstrated Need. That unmet need amount is called the “Gap.”</a:t>
            </a:r>
          </a:p>
          <a:p>
            <a:r>
              <a:rPr lang="en-US" dirty="0" smtClean="0">
                <a:ea typeface="ＭＳ Ｐゴシック" charset="-128"/>
              </a:rPr>
              <a:t>Depending</a:t>
            </a:r>
            <a:r>
              <a:rPr lang="en-US" baseline="0" dirty="0" smtClean="0">
                <a:ea typeface="ＭＳ Ｐゴシック" charset="-128"/>
              </a:rPr>
              <a:t> on the financial aid policy of the school, outside resources can replace some of the Self-Help component of the award package – Reduce or Replace Loans and/or Work-Study.</a:t>
            </a:r>
          </a:p>
          <a:p>
            <a:r>
              <a:rPr lang="en-US" baseline="0" dirty="0" smtClean="0">
                <a:ea typeface="ＭＳ Ｐゴシック" charset="-128"/>
              </a:rPr>
              <a:t>But the EFC remains the same, not impacted by outside resources.</a:t>
            </a:r>
          </a:p>
          <a:p>
            <a:endParaRPr lang="en-US" baseline="0" dirty="0" smtClean="0">
              <a:ea typeface="ＭＳ Ｐゴシック" charset="-128"/>
            </a:endParaRPr>
          </a:p>
          <a:p>
            <a:r>
              <a:rPr lang="en-US" baseline="0" dirty="0" smtClean="0">
                <a:ea typeface="ＭＳ Ｐゴシック" charset="-128"/>
              </a:rPr>
              <a:t>So, to recap: . . . .</a:t>
            </a:r>
          </a:p>
        </p:txBody>
      </p:sp>
      <p:sp>
        <p:nvSpPr>
          <p:cNvPr id="87043" name="Slide Number Placeholder 3"/>
          <p:cNvSpPr>
            <a:spLocks noGrp="1"/>
          </p:cNvSpPr>
          <p:nvPr>
            <p:ph type="sldNum" sz="quarter" idx="5"/>
          </p:nvPr>
        </p:nvSpPr>
        <p:spPr>
          <a:noFill/>
        </p:spPr>
        <p:txBody>
          <a:bodyPr/>
          <a:lstStyle/>
          <a:p>
            <a:fld id="{1CA80921-6F1F-408F-A340-597324A19B0A}" type="slidenum">
              <a:rPr lang="en-US"/>
              <a:pPr/>
              <a:t>18</a:t>
            </a:fld>
            <a:endParaRPr lang="en-US"/>
          </a:p>
        </p:txBody>
      </p:sp>
    </p:spTree>
    <p:extLst>
      <p:ext uri="{BB962C8B-B14F-4D97-AF65-F5344CB8AC3E}">
        <p14:creationId xmlns:p14="http://schemas.microsoft.com/office/powerpoint/2010/main" val="7064957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p:spPr>
        <p:txBody>
          <a:bodyPr/>
          <a:lstStyle/>
          <a:p>
            <a:fld id="{F772BF47-65C2-4589-A883-EABEC3EB78AF}" type="slidenum">
              <a:rPr lang="en-US"/>
              <a:pPr/>
              <a:t>19</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r>
              <a:rPr lang="en-US" b="1" dirty="0" smtClean="0">
                <a:ea typeface="ＭＳ Ｐゴシック" charset="-128"/>
              </a:rPr>
              <a:t>Another view (this slide is missing from handout!!) :</a:t>
            </a:r>
          </a:p>
          <a:p>
            <a:endParaRPr lang="en-US" dirty="0" smtClean="0">
              <a:ea typeface="ＭＳ Ｐゴシック" charset="-128"/>
            </a:endParaRPr>
          </a:p>
          <a:p>
            <a:r>
              <a:rPr lang="en-US" dirty="0" smtClean="0">
                <a:ea typeface="ＭＳ Ｐゴシック" charset="-128"/>
              </a:rPr>
              <a:t>Take second look at financial need equation. </a:t>
            </a:r>
          </a:p>
          <a:p>
            <a:endParaRPr lang="en-US" dirty="0" smtClean="0">
              <a:ea typeface="ＭＳ Ｐゴシック" charset="-128"/>
            </a:endParaRPr>
          </a:p>
          <a:p>
            <a:r>
              <a:rPr lang="en-US" dirty="0" smtClean="0">
                <a:ea typeface="ＭＳ Ｐゴシック" charset="-128"/>
              </a:rPr>
              <a:t>Point to stress --  </a:t>
            </a:r>
            <a:r>
              <a:rPr lang="en-US" u="sng" dirty="0" smtClean="0">
                <a:ea typeface="ＭＳ Ｐゴシック" charset="-128"/>
              </a:rPr>
              <a:t>EFC</a:t>
            </a:r>
            <a:r>
              <a:rPr lang="en-US" dirty="0" smtClean="0">
                <a:ea typeface="ＭＳ Ｐゴシック" charset="-128"/>
              </a:rPr>
              <a:t> is </a:t>
            </a:r>
            <a:r>
              <a:rPr lang="en-US" u="sng" dirty="0" smtClean="0">
                <a:ea typeface="ＭＳ Ｐゴシック" charset="-128"/>
              </a:rPr>
              <a:t>relatively constant</a:t>
            </a:r>
            <a:r>
              <a:rPr lang="en-US" dirty="0" smtClean="0">
                <a:ea typeface="ＭＳ Ｐゴシック" charset="-128"/>
              </a:rPr>
              <a:t>;</a:t>
            </a:r>
          </a:p>
          <a:p>
            <a:r>
              <a:rPr lang="en-US" dirty="0" smtClean="0">
                <a:ea typeface="ＭＳ Ｐゴシック" charset="-128"/>
              </a:rPr>
              <a:t>	-  </a:t>
            </a:r>
            <a:r>
              <a:rPr lang="en-US" u="sng" dirty="0" smtClean="0">
                <a:ea typeface="ＭＳ Ｐゴシック" charset="-128"/>
              </a:rPr>
              <a:t>cost</a:t>
            </a:r>
            <a:r>
              <a:rPr lang="en-US" dirty="0" smtClean="0">
                <a:ea typeface="ＭＳ Ｐゴシック" charset="-128"/>
              </a:rPr>
              <a:t> is the variable in the equation</a:t>
            </a:r>
          </a:p>
          <a:p>
            <a:endParaRPr lang="en-US" dirty="0" smtClean="0">
              <a:ea typeface="ＭＳ Ｐゴシック"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ea typeface="ＭＳ Ｐゴシック" charset="-128"/>
              </a:rPr>
              <a:t>So, you’ve filed your FAFSA and/or CSS Profile, then what?</a:t>
            </a:r>
            <a:endParaRPr lang="en-US" dirty="0" smtClean="0">
              <a:ea typeface="ＭＳ Ｐゴシック" charset="-128"/>
            </a:endParaRPr>
          </a:p>
          <a:p>
            <a:endParaRPr lang="en-US" dirty="0" smtClean="0">
              <a:ea typeface="ＭＳ Ｐゴシック" charset="-128"/>
            </a:endParaRPr>
          </a:p>
        </p:txBody>
      </p:sp>
    </p:spTree>
    <p:extLst>
      <p:ext uri="{BB962C8B-B14F-4D97-AF65-F5344CB8AC3E}">
        <p14:creationId xmlns:p14="http://schemas.microsoft.com/office/powerpoint/2010/main" val="2974511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p:spPr>
        <p:txBody>
          <a:bodyPr/>
          <a:lstStyle/>
          <a:p>
            <a:fld id="{BBC27110-603C-4C7F-8B0F-A54B67C2C966}" type="slidenum">
              <a:rPr lang="en-US"/>
              <a:pPr/>
              <a:t>2</a:t>
            </a:fld>
            <a:endParaRPr lang="en-US"/>
          </a:p>
        </p:txBody>
      </p:sp>
      <p:sp>
        <p:nvSpPr>
          <p:cNvPr id="33794" name="Rectangle 2"/>
          <p:cNvSpPr>
            <a:spLocks noGrp="1" noRot="1" noChangeAspect="1" noChangeArrowheads="1" noTextEdit="1"/>
          </p:cNvSpPr>
          <p:nvPr>
            <p:ph type="sldImg"/>
          </p:nvPr>
        </p:nvSpPr>
        <p:spPr>
          <a:xfrm>
            <a:off x="1328738" y="617538"/>
            <a:ext cx="4171950" cy="3128962"/>
          </a:xfrm>
          <a:ln/>
        </p:spPr>
      </p:sp>
      <p:sp>
        <p:nvSpPr>
          <p:cNvPr id="33795" name="Rectangle 3"/>
          <p:cNvSpPr>
            <a:spLocks noGrp="1" noChangeArrowheads="1"/>
          </p:cNvSpPr>
          <p:nvPr>
            <p:ph type="body" idx="1"/>
          </p:nvPr>
        </p:nvSpPr>
        <p:spPr>
          <a:xfrm>
            <a:off x="387350" y="3862388"/>
            <a:ext cx="6210300" cy="5408612"/>
          </a:xfrm>
          <a:noFill/>
          <a:ln/>
        </p:spPr>
        <p:txBody>
          <a:bodyPr/>
          <a:lstStyle/>
          <a:p>
            <a:r>
              <a:rPr lang="en-US" dirty="0" smtClean="0">
                <a:ea typeface="ＭＳ Ｐゴシック" charset="-128"/>
              </a:rPr>
              <a:t>In our time together tonight, we</a:t>
            </a:r>
            <a:r>
              <a:rPr lang="ja-JP" altLang="en-US" dirty="0" smtClean="0">
                <a:ea typeface="ＭＳ Ｐゴシック" charset="-128"/>
              </a:rPr>
              <a:t>’</a:t>
            </a:r>
            <a:r>
              <a:rPr lang="en-US" altLang="ja-JP" dirty="0" err="1" smtClean="0">
                <a:ea typeface="ＭＳ Ｐゴシック" charset="-128"/>
              </a:rPr>
              <a:t>ll</a:t>
            </a:r>
            <a:r>
              <a:rPr lang="en-US" altLang="ja-JP" dirty="0" smtClean="0">
                <a:ea typeface="ＭＳ Ｐゴシック" charset="-128"/>
              </a:rPr>
              <a:t> be discussing</a:t>
            </a:r>
            <a:r>
              <a:rPr lang="en-US" altLang="ja-JP" baseline="0" dirty="0" smtClean="0">
                <a:ea typeface="ＭＳ Ｐゴシック" charset="-128"/>
              </a:rPr>
              <a:t> </a:t>
            </a:r>
            <a:r>
              <a:rPr lang="en-US" altLang="ja-JP" b="1" dirty="0" smtClean="0">
                <a:ea typeface="ＭＳ Ｐゴシック" charset="-128"/>
              </a:rPr>
              <a:t>two broad areas</a:t>
            </a:r>
            <a:r>
              <a:rPr lang="en-US" altLang="ja-JP" dirty="0" smtClean="0">
                <a:ea typeface="ＭＳ Ｐゴシック" charset="-128"/>
              </a:rPr>
              <a:t>:</a:t>
            </a:r>
          </a:p>
          <a:p>
            <a:endParaRPr lang="en-US" dirty="0" smtClean="0">
              <a:ea typeface="ＭＳ Ｐゴシック" charset="-128"/>
            </a:endParaRPr>
          </a:p>
          <a:p>
            <a:r>
              <a:rPr lang="en-US" dirty="0" smtClean="0">
                <a:ea typeface="ＭＳ Ｐゴシック" charset="-128"/>
              </a:rPr>
              <a:t>I. </a:t>
            </a:r>
            <a:r>
              <a:rPr lang="en-US" b="1" dirty="0" smtClean="0">
                <a:ea typeface="ＭＳ Ｐゴシック" charset="-128"/>
              </a:rPr>
              <a:t>The Financial Aid Process</a:t>
            </a:r>
            <a:r>
              <a:rPr lang="en-US" dirty="0" smtClean="0">
                <a:ea typeface="ＭＳ Ｐゴシック" charset="-128"/>
              </a:rPr>
              <a:t> – that is, how </a:t>
            </a:r>
            <a:r>
              <a:rPr lang="en-US" u="sng" dirty="0" smtClean="0">
                <a:ea typeface="ＭＳ Ｐゴシック" charset="-128"/>
              </a:rPr>
              <a:t>colleges</a:t>
            </a:r>
            <a:r>
              <a:rPr lang="en-US" dirty="0" smtClean="0">
                <a:ea typeface="ＭＳ Ｐゴシック" charset="-128"/>
              </a:rPr>
              <a:t> assess financial need of families:</a:t>
            </a:r>
          </a:p>
          <a:p>
            <a:pPr marL="742950" lvl="1" indent="-285750">
              <a:buFontTx/>
              <a:buChar char="•"/>
            </a:pPr>
            <a:r>
              <a:rPr lang="en-US" dirty="0" smtClean="0">
                <a:ea typeface="ＭＳ Ｐゴシック" charset="-128"/>
              </a:rPr>
              <a:t>What financial </a:t>
            </a:r>
            <a:r>
              <a:rPr lang="en-US" u="sng" dirty="0" smtClean="0">
                <a:ea typeface="ＭＳ Ｐゴシック" charset="-128"/>
              </a:rPr>
              <a:t>aid</a:t>
            </a:r>
            <a:r>
              <a:rPr lang="en-US" dirty="0" smtClean="0">
                <a:ea typeface="ＭＳ Ｐゴシック" charset="-128"/>
              </a:rPr>
              <a:t> is</a:t>
            </a:r>
          </a:p>
          <a:p>
            <a:pPr marL="742950" lvl="1" indent="-285750">
              <a:buFontTx/>
              <a:buChar char="•"/>
            </a:pPr>
            <a:r>
              <a:rPr lang="en-US" dirty="0" smtClean="0">
                <a:ea typeface="ＭＳ Ｐゴシック" charset="-128"/>
              </a:rPr>
              <a:t>What financial </a:t>
            </a:r>
            <a:r>
              <a:rPr lang="en-US" u="sng" dirty="0" smtClean="0">
                <a:ea typeface="ＭＳ Ｐゴシック" charset="-128"/>
              </a:rPr>
              <a:t>need</a:t>
            </a:r>
            <a:r>
              <a:rPr lang="en-US" dirty="0" smtClean="0">
                <a:ea typeface="ＭＳ Ｐゴシック" charset="-128"/>
              </a:rPr>
              <a:t> is and how it is determined</a:t>
            </a:r>
          </a:p>
          <a:p>
            <a:pPr marL="742950" lvl="1" indent="-285750">
              <a:buFontTx/>
              <a:buChar char="•"/>
            </a:pPr>
            <a:r>
              <a:rPr lang="en-US" dirty="0" smtClean="0">
                <a:ea typeface="ＭＳ Ｐゴシック" charset="-128"/>
              </a:rPr>
              <a:t>Major </a:t>
            </a:r>
            <a:r>
              <a:rPr lang="en-US" u="sng" dirty="0" smtClean="0">
                <a:ea typeface="ＭＳ Ｐゴシック" charset="-128"/>
              </a:rPr>
              <a:t>components</a:t>
            </a:r>
            <a:r>
              <a:rPr lang="en-US" dirty="0" smtClean="0">
                <a:ea typeface="ＭＳ Ｐゴシック" charset="-128"/>
              </a:rPr>
              <a:t> of need-based aid packages, </a:t>
            </a:r>
          </a:p>
          <a:p>
            <a:pPr marL="1143000" lvl="2" indent="-228600">
              <a:buFontTx/>
              <a:buChar char="•"/>
            </a:pPr>
            <a:r>
              <a:rPr lang="en-US" dirty="0" smtClean="0">
                <a:ea typeface="ＭＳ Ｐゴシック" charset="-128"/>
              </a:rPr>
              <a:t>including a look at some </a:t>
            </a:r>
            <a:r>
              <a:rPr lang="en-US" u="sng" dirty="0" smtClean="0">
                <a:ea typeface="ＭＳ Ｐゴシック" charset="-128"/>
              </a:rPr>
              <a:t>sample aid packages</a:t>
            </a:r>
          </a:p>
          <a:p>
            <a:pPr marL="742950" lvl="1" indent="-285750">
              <a:buFontTx/>
              <a:buChar char="•"/>
            </a:pPr>
            <a:r>
              <a:rPr lang="en-US" dirty="0" smtClean="0">
                <a:ea typeface="ＭＳ Ｐゴシック" charset="-128"/>
              </a:rPr>
              <a:t>How students apply for financial aid</a:t>
            </a:r>
          </a:p>
          <a:p>
            <a:r>
              <a:rPr lang="en-US" dirty="0" smtClean="0">
                <a:ea typeface="ＭＳ Ｐゴシック" charset="-128"/>
              </a:rPr>
              <a:t>We</a:t>
            </a:r>
            <a:r>
              <a:rPr lang="ja-JP" altLang="en-US" dirty="0" smtClean="0">
                <a:ea typeface="ＭＳ Ｐゴシック" charset="-128"/>
              </a:rPr>
              <a:t>’</a:t>
            </a:r>
            <a:r>
              <a:rPr lang="en-US" altLang="ja-JP" dirty="0" err="1" smtClean="0">
                <a:ea typeface="ＭＳ Ｐゴシック" charset="-128"/>
              </a:rPr>
              <a:t>ll</a:t>
            </a:r>
            <a:r>
              <a:rPr lang="en-US" altLang="ja-JP" dirty="0" smtClean="0">
                <a:ea typeface="ＭＳ Ｐゴシック" charset="-128"/>
              </a:rPr>
              <a:t> change gears a bit –and address…</a:t>
            </a:r>
          </a:p>
          <a:p>
            <a:endParaRPr lang="en-US" dirty="0" smtClean="0">
              <a:ea typeface="ＭＳ Ｐゴシック" charset="-128"/>
            </a:endParaRPr>
          </a:p>
          <a:p>
            <a:r>
              <a:rPr lang="en-US" dirty="0" smtClean="0">
                <a:ea typeface="ＭＳ Ｐゴシック" charset="-128"/>
              </a:rPr>
              <a:t>II. </a:t>
            </a:r>
            <a:r>
              <a:rPr lang="en-US" b="1" dirty="0" smtClean="0">
                <a:ea typeface="ＭＳ Ｐゴシック" charset="-128"/>
              </a:rPr>
              <a:t>Other Ways to Pay for College</a:t>
            </a:r>
            <a:r>
              <a:rPr lang="en-US" dirty="0" smtClean="0">
                <a:ea typeface="ＭＳ Ｐゴシック" charset="-128"/>
              </a:rPr>
              <a:t> -- </a:t>
            </a:r>
          </a:p>
          <a:p>
            <a:pPr marL="742950" lvl="1" indent="-285750">
              <a:buFontTx/>
              <a:buChar char="•"/>
            </a:pPr>
            <a:r>
              <a:rPr lang="en-US" dirty="0" smtClean="0">
                <a:ea typeface="ＭＳ Ｐゴシック" charset="-128"/>
              </a:rPr>
              <a:t>How </a:t>
            </a:r>
            <a:r>
              <a:rPr lang="en-US" u="sng" dirty="0" smtClean="0">
                <a:ea typeface="ＭＳ Ｐゴシック" charset="-128"/>
              </a:rPr>
              <a:t>merit-based scholarships</a:t>
            </a:r>
            <a:r>
              <a:rPr lang="en-US" dirty="0" smtClean="0">
                <a:ea typeface="ＭＳ Ｐゴシック" charset="-128"/>
              </a:rPr>
              <a:t> work</a:t>
            </a:r>
          </a:p>
          <a:p>
            <a:pPr marL="742950" lvl="1" indent="-285750">
              <a:buFontTx/>
              <a:buChar char="•"/>
            </a:pPr>
            <a:r>
              <a:rPr lang="en-US" dirty="0" smtClean="0">
                <a:ea typeface="ＭＳ Ｐゴシック" charset="-128"/>
              </a:rPr>
              <a:t>Other </a:t>
            </a:r>
            <a:r>
              <a:rPr lang="en-US" u="sng" dirty="0" smtClean="0">
                <a:ea typeface="ＭＳ Ｐゴシック" charset="-128"/>
              </a:rPr>
              <a:t>options</a:t>
            </a:r>
            <a:r>
              <a:rPr lang="en-US" dirty="0" smtClean="0">
                <a:ea typeface="ＭＳ Ｐゴシック" charset="-128"/>
              </a:rPr>
              <a:t> to help with college costs</a:t>
            </a:r>
          </a:p>
          <a:p>
            <a:pPr marL="742950" lvl="1" indent="-285750">
              <a:buFontTx/>
              <a:buChar char="•"/>
            </a:pPr>
            <a:r>
              <a:rPr lang="en-US" u="sng" dirty="0" smtClean="0">
                <a:ea typeface="ＭＳ Ｐゴシック" charset="-128"/>
              </a:rPr>
              <a:t>Consumer tips</a:t>
            </a:r>
            <a:r>
              <a:rPr lang="en-US" dirty="0" smtClean="0">
                <a:ea typeface="ＭＳ Ｐゴシック" charset="-128"/>
              </a:rPr>
              <a:t> that you can use</a:t>
            </a:r>
          </a:p>
          <a:p>
            <a:pPr marL="742950" lvl="1" indent="-285750">
              <a:buFontTx/>
              <a:buChar char="•"/>
            </a:pPr>
            <a:r>
              <a:rPr lang="en-US" u="sng" dirty="0" smtClean="0">
                <a:ea typeface="ＭＳ Ｐゴシック" charset="-128"/>
              </a:rPr>
              <a:t>Resources</a:t>
            </a:r>
            <a:r>
              <a:rPr lang="en-US" dirty="0" smtClean="0">
                <a:ea typeface="ＭＳ Ｐゴシック" charset="-128"/>
              </a:rPr>
              <a:t> on the internet</a:t>
            </a:r>
          </a:p>
          <a:p>
            <a:endParaRPr lang="en-US" dirty="0" smtClean="0">
              <a:ea typeface="ＭＳ Ｐゴシック" charset="-128"/>
            </a:endParaRPr>
          </a:p>
          <a:p>
            <a:r>
              <a:rPr lang="en-US" dirty="0" smtClean="0">
                <a:ea typeface="ＭＳ Ｐゴシック" charset="-128"/>
              </a:rPr>
              <a:t>There will be </a:t>
            </a:r>
            <a:r>
              <a:rPr lang="en-US" u="sng" dirty="0" smtClean="0">
                <a:ea typeface="ＭＳ Ｐゴシック" charset="-128"/>
              </a:rPr>
              <a:t>time</a:t>
            </a:r>
            <a:r>
              <a:rPr lang="en-US" dirty="0" smtClean="0">
                <a:ea typeface="ＭＳ Ｐゴシック" charset="-128"/>
              </a:rPr>
              <a:t> for questions at</a:t>
            </a:r>
            <a:r>
              <a:rPr lang="en-US" baseline="0" dirty="0" smtClean="0">
                <a:ea typeface="ＭＳ Ｐゴシック" charset="-128"/>
              </a:rPr>
              <a:t> the end.</a:t>
            </a:r>
            <a:endParaRPr lang="en-US" dirty="0" smtClean="0">
              <a:ea typeface="ＭＳ Ｐゴシック" charset="-128"/>
            </a:endParaRPr>
          </a:p>
          <a:p>
            <a:pPr>
              <a:buFontTx/>
              <a:buChar char="•"/>
            </a:pPr>
            <a:endParaRPr lang="en-US" dirty="0" smtClean="0">
              <a:ea typeface="ＭＳ Ｐゴシック" charset="-128"/>
            </a:endParaRPr>
          </a:p>
          <a:p>
            <a:r>
              <a:rPr lang="en-US" dirty="0" smtClean="0">
                <a:ea typeface="ＭＳ Ｐゴシック" charset="-128"/>
              </a:rPr>
              <a:t>Again, I hope that after tonight, you: </a:t>
            </a:r>
          </a:p>
          <a:p>
            <a:r>
              <a:rPr lang="en-US" dirty="0" smtClean="0">
                <a:ea typeface="ＭＳ Ｐゴシック" charset="-128"/>
              </a:rPr>
              <a:t>	- will</a:t>
            </a:r>
            <a:r>
              <a:rPr lang="en-US" baseline="0" dirty="0" smtClean="0">
                <a:ea typeface="ＭＳ Ｐゴシック" charset="-128"/>
              </a:rPr>
              <a:t> ultimately feel </a:t>
            </a:r>
            <a:r>
              <a:rPr lang="en-US" dirty="0" smtClean="0">
                <a:ea typeface="ＭＳ Ｐゴシック" charset="-128"/>
              </a:rPr>
              <a:t>more </a:t>
            </a:r>
            <a:r>
              <a:rPr lang="en-US" u="sng" dirty="0" smtClean="0">
                <a:ea typeface="ＭＳ Ｐゴシック" charset="-128"/>
              </a:rPr>
              <a:t>comfortable</a:t>
            </a:r>
            <a:r>
              <a:rPr lang="en-US" dirty="0" smtClean="0">
                <a:ea typeface="ＭＳ Ｐゴシック" charset="-128"/>
              </a:rPr>
              <a:t> with the financial aid process</a:t>
            </a:r>
            <a:r>
              <a:rPr lang="en-US" baseline="0" dirty="0" smtClean="0">
                <a:ea typeface="ＭＳ Ｐゴシック" charset="-128"/>
              </a:rPr>
              <a:t> and</a:t>
            </a:r>
            <a:r>
              <a:rPr lang="en-US" dirty="0" smtClean="0">
                <a:ea typeface="ＭＳ Ｐゴシック" charset="-128"/>
              </a:rPr>
              <a:t> with the tool-kit you’ll </a:t>
            </a:r>
            <a:r>
              <a:rPr lang="en-US" baseline="0" dirty="0" smtClean="0">
                <a:ea typeface="ＭＳ Ｐゴシック" charset="-128"/>
              </a:rPr>
              <a:t>need to intelligently navigate that process.</a:t>
            </a:r>
            <a:endParaRPr lang="en-US" dirty="0" smtClean="0">
              <a:ea typeface="ＭＳ Ｐゴシック" charset="-128"/>
            </a:endParaRPr>
          </a:p>
        </p:txBody>
      </p:sp>
    </p:spTree>
    <p:extLst>
      <p:ext uri="{BB962C8B-B14F-4D97-AF65-F5344CB8AC3E}">
        <p14:creationId xmlns:p14="http://schemas.microsoft.com/office/powerpoint/2010/main" val="25327762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a:noFill/>
        </p:spPr>
        <p:txBody>
          <a:bodyPr/>
          <a:lstStyle/>
          <a:p>
            <a:fld id="{6F9F4839-D5C3-46C6-A2DA-D85890074BB6}" type="slidenum">
              <a:rPr lang="en-US"/>
              <a:pPr/>
              <a:t>20</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endParaRPr lang="en-US" dirty="0" smtClean="0">
              <a:ea typeface="ＭＳ Ｐゴシック" charset="-128"/>
            </a:endParaRPr>
          </a:p>
          <a:p>
            <a:r>
              <a:rPr lang="en-US" dirty="0" smtClean="0">
                <a:ea typeface="ＭＳ Ｐゴシック" charset="-128"/>
              </a:rPr>
              <a:t>So, you’ve filed your FAFSA and perhaps a CSS Profile, what next?</a:t>
            </a:r>
          </a:p>
          <a:p>
            <a:endParaRPr lang="en-US" dirty="0" smtClean="0">
              <a:ea typeface="ＭＳ Ｐゴシック" charset="-128"/>
            </a:endParaRPr>
          </a:p>
          <a:p>
            <a:r>
              <a:rPr lang="en-US" dirty="0" smtClean="0">
                <a:ea typeface="ＭＳ Ｐゴシック" charset="-128"/>
              </a:rPr>
              <a:t>Regarding</a:t>
            </a:r>
            <a:r>
              <a:rPr lang="en-US" baseline="0" dirty="0" smtClean="0">
                <a:ea typeface="ＭＳ Ｐゴシック" charset="-128"/>
              </a:rPr>
              <a:t> the FAFSA, y</a:t>
            </a:r>
            <a:r>
              <a:rPr lang="en-US" dirty="0" smtClean="0">
                <a:ea typeface="ＭＳ Ｐゴシック" charset="-128"/>
              </a:rPr>
              <a:t>ou’ll receive notice that your Student Aid Report is available and you can access it online</a:t>
            </a:r>
            <a:r>
              <a:rPr lang="en-US" baseline="0" dirty="0" smtClean="0">
                <a:ea typeface="ＭＳ Ｐゴシック" charset="-128"/>
              </a:rPr>
              <a:t> to see your EFC. CSS Profile does not send a SAR with a FAFSA.</a:t>
            </a:r>
          </a:p>
          <a:p>
            <a:r>
              <a:rPr lang="en-US" baseline="0" dirty="0" smtClean="0">
                <a:ea typeface="ＭＳ Ｐゴシック" charset="-128"/>
              </a:rPr>
              <a:t>Results of FAFSA and CSS Profile are also sent to the schools listed on your form. (Up to 10 schools on FAFSA, ordering can be tricky, be careful with top three schools b/c schools MAY infer your interest from their order listed on FAFSA).</a:t>
            </a:r>
          </a:p>
          <a:p>
            <a:endParaRPr lang="en-US" baseline="0" dirty="0" smtClean="0">
              <a:ea typeface="ＭＳ Ｐゴシック" charset="-128"/>
            </a:endParaRPr>
          </a:p>
          <a:p>
            <a:r>
              <a:rPr lang="en-US" baseline="0" dirty="0" smtClean="0">
                <a:ea typeface="ＭＳ Ｐゴシック" charset="-128"/>
              </a:rPr>
              <a:t>If there are any problems, you’ll be notified of same and requested to either make corrections or provide verification/backup of info on FAFSA/CSS Profile. This can delay the process.</a:t>
            </a:r>
            <a:endParaRPr lang="en-US" dirty="0" smtClean="0">
              <a:ea typeface="ＭＳ Ｐゴシック" charset="-128"/>
            </a:endParaRPr>
          </a:p>
          <a:p>
            <a:endParaRPr lang="en-US" dirty="0" smtClean="0">
              <a:ea typeface="ＭＳ Ｐゴシック" charset="-128"/>
            </a:endParaRPr>
          </a:p>
          <a:p>
            <a:r>
              <a:rPr lang="en-US" dirty="0" smtClean="0">
                <a:ea typeface="ＭＳ Ｐゴシック" charset="-128"/>
              </a:rPr>
              <a:t>Typical packages include a </a:t>
            </a:r>
            <a:r>
              <a:rPr lang="en-US" u="sng" dirty="0" smtClean="0">
                <a:ea typeface="ＭＳ Ｐゴシック" charset="-128"/>
              </a:rPr>
              <a:t>combination</a:t>
            </a:r>
            <a:r>
              <a:rPr lang="en-US" dirty="0" smtClean="0">
                <a:ea typeface="ＭＳ Ｐゴシック" charset="-128"/>
              </a:rPr>
              <a:t> of:</a:t>
            </a:r>
          </a:p>
          <a:p>
            <a:r>
              <a:rPr lang="en-US" baseline="0" dirty="0" smtClean="0">
                <a:ea typeface="ＭＳ Ｐゴシック" charset="-128"/>
              </a:rPr>
              <a:t>	a) need-based grants, </a:t>
            </a:r>
          </a:p>
          <a:p>
            <a:r>
              <a:rPr lang="en-US" i="1" baseline="0" dirty="0" smtClean="0">
                <a:ea typeface="ＭＳ Ｐゴシック" charset="-128"/>
              </a:rPr>
              <a:t>	b) perhaps</a:t>
            </a:r>
            <a:r>
              <a:rPr lang="en-US" baseline="0" dirty="0" smtClean="0">
                <a:ea typeface="ＭＳ Ｐゴシック" charset="-128"/>
              </a:rPr>
              <a:t> merit-based scholarship(s) (many selective schools, like the Ivies, Amherst, Williams, U of Chicago, MIT, etc. give NO merit-based aid),</a:t>
            </a:r>
          </a:p>
          <a:p>
            <a:r>
              <a:rPr lang="en-US" baseline="0" dirty="0" smtClean="0">
                <a:ea typeface="ＭＳ Ｐゴシック" charset="-128"/>
              </a:rPr>
              <a:t>	c) loans </a:t>
            </a:r>
          </a:p>
          <a:p>
            <a:r>
              <a:rPr lang="en-US" baseline="0" dirty="0" smtClean="0">
                <a:ea typeface="ＭＳ Ｐゴシック" charset="-128"/>
              </a:rPr>
              <a:t>	d) work-study</a:t>
            </a:r>
          </a:p>
          <a:p>
            <a:endParaRPr lang="en-US" baseline="0" dirty="0" smtClean="0">
              <a:ea typeface="ＭＳ Ｐゴシック" charset="-128"/>
            </a:endParaRPr>
          </a:p>
          <a:p>
            <a:r>
              <a:rPr lang="en-US" baseline="0" dirty="0" smtClean="0">
                <a:ea typeface="ＭＳ Ｐゴシック" charset="-128"/>
              </a:rPr>
              <a:t>Financial Aid Award “packages” are contained in an Award Letter or Notice issued upon acceptance or soon thereafter (if financial aid deadlines were met and applications were complete and accurate).</a:t>
            </a:r>
          </a:p>
          <a:p>
            <a:endParaRPr lang="en-US" baseline="0" dirty="0" smtClean="0">
              <a:ea typeface="ＭＳ Ｐゴシック" charset="-128"/>
            </a:endParaRPr>
          </a:p>
          <a:p>
            <a:r>
              <a:rPr lang="en-US" baseline="0" dirty="0" smtClean="0">
                <a:ea typeface="ＭＳ Ｐゴシック" charset="-128"/>
              </a:rPr>
              <a:t>Parents and students will have several weeks to consider the various awards and make decisions thereon.</a:t>
            </a:r>
          </a:p>
          <a:p>
            <a:endParaRPr lang="en-US" baseline="0" dirty="0" smtClean="0">
              <a:ea typeface="ＭＳ Ｐゴシック" charset="-128"/>
            </a:endParaRPr>
          </a:p>
          <a:p>
            <a:r>
              <a:rPr lang="en-US" baseline="0" dirty="0" smtClean="0">
                <a:ea typeface="ＭＳ Ｐゴシック" charset="-128"/>
              </a:rPr>
              <a:t>If Federal Direct Student Loans are going to be at issue, you may be directed to information on loan terms, eligibility, and application procedures.</a:t>
            </a:r>
            <a:endParaRPr lang="en-US" dirty="0" smtClean="0">
              <a:ea typeface="ＭＳ Ｐゴシック" charset="-128"/>
            </a:endParaRPr>
          </a:p>
        </p:txBody>
      </p:sp>
    </p:spTree>
    <p:extLst>
      <p:ext uri="{BB962C8B-B14F-4D97-AF65-F5344CB8AC3E}">
        <p14:creationId xmlns:p14="http://schemas.microsoft.com/office/powerpoint/2010/main" val="9589089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a:noFill/>
        </p:spPr>
        <p:txBody>
          <a:bodyPr/>
          <a:lstStyle/>
          <a:p>
            <a:fld id="{6F9F4839-D5C3-46C6-A2DA-D85890074BB6}" type="slidenum">
              <a:rPr lang="en-US"/>
              <a:pPr/>
              <a:t>21</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endParaRPr lang="en-US" dirty="0" smtClean="0">
              <a:ea typeface="ＭＳ Ｐゴシック" charset="-128"/>
            </a:endParaRPr>
          </a:p>
          <a:p>
            <a:endParaRPr lang="en-US" dirty="0" smtClean="0">
              <a:ea typeface="ＭＳ Ｐゴシック" charset="-128"/>
            </a:endParaRPr>
          </a:p>
          <a:p>
            <a:endParaRPr lang="en-US" dirty="0" smtClean="0">
              <a:ea typeface="ＭＳ Ｐゴシック" charset="-128"/>
            </a:endParaRPr>
          </a:p>
          <a:p>
            <a:r>
              <a:rPr lang="en-US" dirty="0" smtClean="0">
                <a:ea typeface="ＭＳ Ｐゴシック" charset="-128"/>
              </a:rPr>
              <a:t>Typical packages include a </a:t>
            </a:r>
            <a:r>
              <a:rPr lang="en-US" u="sng" dirty="0" smtClean="0">
                <a:ea typeface="ＭＳ Ｐゴシック" charset="-128"/>
              </a:rPr>
              <a:t>combination</a:t>
            </a:r>
            <a:r>
              <a:rPr lang="en-US" dirty="0" smtClean="0">
                <a:ea typeface="ＭＳ Ｐゴシック" charset="-128"/>
              </a:rPr>
              <a:t> of all of these</a:t>
            </a:r>
          </a:p>
        </p:txBody>
      </p:sp>
    </p:spTree>
    <p:extLst>
      <p:ext uri="{BB962C8B-B14F-4D97-AF65-F5344CB8AC3E}">
        <p14:creationId xmlns:p14="http://schemas.microsoft.com/office/powerpoint/2010/main" val="5799533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noTextEdit="1"/>
          </p:cNvSpPr>
          <p:nvPr>
            <p:ph type="sldImg"/>
          </p:nvPr>
        </p:nvSpPr>
        <p:spPr>
          <a:ln/>
        </p:spPr>
      </p:sp>
      <p:sp>
        <p:nvSpPr>
          <p:cNvPr id="70658" name="Notes Placeholder 2"/>
          <p:cNvSpPr>
            <a:spLocks noGrp="1"/>
          </p:cNvSpPr>
          <p:nvPr>
            <p:ph type="body" idx="1"/>
          </p:nvPr>
        </p:nvSpPr>
        <p:spPr>
          <a:noFill/>
          <a:ln/>
        </p:spPr>
        <p:txBody>
          <a:bodyPr/>
          <a:lstStyle/>
          <a:p>
            <a:endParaRPr lang="en-US" b="1" dirty="0" smtClean="0">
              <a:ea typeface="ＭＳ Ｐゴシック" charset="-128"/>
            </a:endParaRPr>
          </a:p>
          <a:p>
            <a:endParaRPr lang="en-US" b="1" baseline="0" dirty="0" smtClean="0">
              <a:ea typeface="ＭＳ Ｐゴシック" charset="-128"/>
            </a:endParaRPr>
          </a:p>
          <a:p>
            <a:r>
              <a:rPr lang="en-US" u="sng" dirty="0" smtClean="0">
                <a:ea typeface="ＭＳ Ｐゴシック" charset="-128"/>
              </a:rPr>
              <a:t>For example</a:t>
            </a:r>
            <a:r>
              <a:rPr lang="en-US" dirty="0" smtClean="0">
                <a:ea typeface="ＭＳ Ｐゴシック" charset="-128"/>
              </a:rPr>
              <a:t>:</a:t>
            </a:r>
          </a:p>
          <a:p>
            <a:endParaRPr lang="en-US" dirty="0" smtClean="0">
              <a:ea typeface="ＭＳ Ｐゴシック" charset="-128"/>
            </a:endParaRPr>
          </a:p>
          <a:p>
            <a:r>
              <a:rPr lang="en-US" b="1" dirty="0" smtClean="0">
                <a:ea typeface="ＭＳ Ｐゴシック" charset="-128"/>
              </a:rPr>
              <a:t>WE HAVE A</a:t>
            </a:r>
            <a:r>
              <a:rPr lang="en-US" b="1" baseline="0" dirty="0" smtClean="0">
                <a:ea typeface="ＭＳ Ｐゴシック" charset="-128"/>
              </a:rPr>
              <a:t> FAMILY WITH AN </a:t>
            </a:r>
            <a:r>
              <a:rPr lang="en-US" b="1" dirty="0" smtClean="0">
                <a:ea typeface="ＭＳ Ｐゴシック" charset="-128"/>
              </a:rPr>
              <a:t>EFC OF $10k, AND THEIR STUDENT HAS</a:t>
            </a:r>
            <a:r>
              <a:rPr lang="en-US" b="1" baseline="0" dirty="0" smtClean="0">
                <a:ea typeface="ＭＳ Ｐゴシック" charset="-128"/>
              </a:rPr>
              <a:t> RECEIVED OFFERS OF ADMISSION AND FINANCIAL AID AWARD PACKAGES FROM FOUR SCHOOLS</a:t>
            </a:r>
            <a:endParaRPr lang="en-US" b="1" dirty="0" smtClean="0">
              <a:ea typeface="ＭＳ Ｐゴシック" charset="-128"/>
            </a:endParaRPr>
          </a:p>
          <a:p>
            <a:endParaRPr lang="en-US" b="1" dirty="0" smtClean="0">
              <a:ea typeface="ＭＳ Ｐゴシック" charset="-128"/>
            </a:endParaRPr>
          </a:p>
          <a:p>
            <a:r>
              <a:rPr lang="en-US" b="1" dirty="0" smtClean="0">
                <a:ea typeface="ＭＳ Ｐゴシック" charset="-128"/>
              </a:rPr>
              <a:t>Let’s hypothesize</a:t>
            </a:r>
            <a:r>
              <a:rPr lang="en-US" b="1" baseline="0" dirty="0" smtClean="0">
                <a:ea typeface="ＭＳ Ｐゴシック" charset="-128"/>
              </a:rPr>
              <a:t>:</a:t>
            </a:r>
          </a:p>
          <a:p>
            <a:r>
              <a:rPr lang="en-US" dirty="0" smtClean="0">
                <a:ea typeface="ＭＳ Ｐゴシック" charset="-128"/>
              </a:rPr>
              <a:t>Private</a:t>
            </a:r>
            <a:r>
              <a:rPr lang="en-US" baseline="0" dirty="0" smtClean="0">
                <a:ea typeface="ＭＳ Ｐゴシック" charset="-128"/>
              </a:rPr>
              <a:t> #1 is </a:t>
            </a:r>
            <a:r>
              <a:rPr lang="en-US" dirty="0" smtClean="0">
                <a:ea typeface="ＭＳ Ｐゴシック" charset="-128"/>
              </a:rPr>
              <a:t>MIT w/</a:t>
            </a:r>
            <a:r>
              <a:rPr lang="en-US" baseline="0" dirty="0" smtClean="0">
                <a:ea typeface="ＭＳ Ｐゴシック" charset="-128"/>
              </a:rPr>
              <a:t> a Total Cost of</a:t>
            </a:r>
            <a:r>
              <a:rPr lang="en-US" dirty="0" smtClean="0">
                <a:ea typeface="ＭＳ Ｐゴシック" charset="-128"/>
              </a:rPr>
              <a:t> $57,608</a:t>
            </a:r>
          </a:p>
          <a:p>
            <a:r>
              <a:rPr lang="en-US" dirty="0" smtClean="0">
                <a:ea typeface="ＭＳ Ｐゴシック" charset="-128"/>
              </a:rPr>
              <a:t>Private # 2 is Harvard w/ a Total</a:t>
            </a:r>
            <a:r>
              <a:rPr lang="en-US" baseline="0" dirty="0" smtClean="0">
                <a:ea typeface="ＭＳ Ｐゴシック" charset="-128"/>
              </a:rPr>
              <a:t> Cost of </a:t>
            </a:r>
            <a:r>
              <a:rPr lang="en-US" dirty="0" smtClean="0">
                <a:ea typeface="ＭＳ Ｐゴシック" charset="-128"/>
              </a:rPr>
              <a:t>$60,500</a:t>
            </a:r>
          </a:p>
          <a:p>
            <a:r>
              <a:rPr lang="en-US" dirty="0" err="1" smtClean="0">
                <a:ea typeface="ＭＳ Ｐゴシック" charset="-128"/>
              </a:rPr>
              <a:t>Elon</a:t>
            </a:r>
            <a:r>
              <a:rPr lang="en-US" dirty="0" smtClean="0">
                <a:ea typeface="ＭＳ Ｐゴシック" charset="-128"/>
              </a:rPr>
              <a:t> is # 3 w/ a Total Cost o $42,000</a:t>
            </a:r>
          </a:p>
          <a:p>
            <a:r>
              <a:rPr lang="en-US" dirty="0" smtClean="0">
                <a:ea typeface="ＭＳ Ｐゴシック" charset="-128"/>
              </a:rPr>
              <a:t>UF is # 4 w/</a:t>
            </a:r>
            <a:r>
              <a:rPr lang="en-US" baseline="0" dirty="0" smtClean="0">
                <a:ea typeface="ＭＳ Ｐゴシック" charset="-128"/>
              </a:rPr>
              <a:t> a Total Cost of </a:t>
            </a:r>
            <a:r>
              <a:rPr lang="en-US" dirty="0" smtClean="0">
                <a:ea typeface="ＭＳ Ｐゴシック" charset="-128"/>
              </a:rPr>
              <a:t>$20,550</a:t>
            </a:r>
          </a:p>
          <a:p>
            <a:endParaRPr lang="en-US" dirty="0" smtClean="0">
              <a:ea typeface="ＭＳ Ｐゴシック" charset="-128"/>
            </a:endParaRPr>
          </a:p>
          <a:p>
            <a:r>
              <a:rPr lang="en-US" dirty="0" smtClean="0">
                <a:ea typeface="ＭＳ Ｐゴシック" charset="-128"/>
              </a:rPr>
              <a:t>EFC constant here at $10k</a:t>
            </a:r>
          </a:p>
          <a:p>
            <a:r>
              <a:rPr lang="en-US" dirty="0" smtClean="0">
                <a:ea typeface="ＭＳ Ｐゴシック" charset="-128"/>
              </a:rPr>
              <a:t>What is variable here are Total Cost</a:t>
            </a:r>
            <a:r>
              <a:rPr lang="en-US" baseline="0" dirty="0" smtClean="0">
                <a:ea typeface="ＭＳ Ｐゴシック" charset="-128"/>
              </a:rPr>
              <a:t> amounts and the institutional financial aid policies of each school (Need AND Merit aid or just Need-based aid, loan substitution, loan caps, no-loan policies, etc.)</a:t>
            </a:r>
            <a:endParaRPr lang="en-US" dirty="0" smtClean="0">
              <a:ea typeface="ＭＳ Ｐゴシック" charset="-128"/>
            </a:endParaRPr>
          </a:p>
          <a:p>
            <a:endParaRPr lang="en-US" dirty="0" smtClean="0">
              <a:ea typeface="ＭＳ Ｐゴシック" charset="-128"/>
            </a:endParaRPr>
          </a:p>
          <a:p>
            <a:r>
              <a:rPr lang="en-US" dirty="0" smtClean="0">
                <a:ea typeface="ＭＳ Ｐゴシック" charset="-128"/>
              </a:rPr>
              <a:t>So</a:t>
            </a:r>
            <a:r>
              <a:rPr lang="en-US" baseline="0" dirty="0" smtClean="0">
                <a:ea typeface="ＭＳ Ｐゴシック" charset="-128"/>
              </a:rPr>
              <a:t> w</a:t>
            </a:r>
            <a:r>
              <a:rPr lang="en-US" dirty="0" smtClean="0">
                <a:ea typeface="ＭＳ Ｐゴシック" charset="-128"/>
              </a:rPr>
              <a:t>hat does family pay/earn – cash, savings, loans, work-study?</a:t>
            </a:r>
          </a:p>
          <a:p>
            <a:endParaRPr lang="en-US" dirty="0" smtClean="0">
              <a:ea typeface="ＭＳ Ｐゴシック" charset="-128"/>
            </a:endParaRPr>
          </a:p>
          <a:p>
            <a:r>
              <a:rPr lang="en-US" dirty="0" smtClean="0">
                <a:ea typeface="ＭＳ Ｐゴシック" charset="-128"/>
              </a:rPr>
              <a:t>#1 MIT is high cost, but does not give merit aid, yet it meets 100 % of demonstrated need (so generous need-based grant) and it has a no-loan policy</a:t>
            </a:r>
            <a:r>
              <a:rPr lang="en-US" baseline="0" dirty="0" smtClean="0">
                <a:ea typeface="ＭＳ Ｐゴシック" charset="-128"/>
              </a:rPr>
              <a:t> for families below a certain income level (under $75k), and this family qualified. MIT still believes in WS, so students have a financial stake in their education. NET PRICE is $10K EFC plus the work study earnings.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ea typeface="ＭＳ Ｐゴシック"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ea typeface="ＭＳ Ｐゴシック" charset="-128"/>
              </a:rPr>
              <a:t>#2 Harvard is also high cost, also give no merit aid and also meets 100% of demonstrated need </a:t>
            </a:r>
            <a:r>
              <a:rPr lang="en-US" dirty="0" smtClean="0">
                <a:ea typeface="ＭＳ Ｐゴシック" charset="-128"/>
              </a:rPr>
              <a:t>(so generous need-based grant) </a:t>
            </a:r>
            <a:r>
              <a:rPr lang="en-US" baseline="0" dirty="0" smtClean="0">
                <a:ea typeface="ＭＳ Ｐゴシック" charset="-128"/>
              </a:rPr>
              <a:t>, but this family fell a bit above the cut-off for the no-loan policy.  Again, Harvard believes in WS, so students have a financial stake in their education. NET PRICE is $10K EFC plus the loan plus the work study earnings.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ea typeface="ＭＳ Ｐゴシック"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ea typeface="ＭＳ Ｐゴシック" charset="-128"/>
              </a:rPr>
              <a:t>#3 </a:t>
            </a:r>
            <a:r>
              <a:rPr lang="en-US" baseline="0" dirty="0" err="1" smtClean="0">
                <a:ea typeface="ＭＳ Ｐゴシック" charset="-128"/>
              </a:rPr>
              <a:t>Elon</a:t>
            </a:r>
            <a:r>
              <a:rPr lang="en-US" baseline="0" dirty="0" smtClean="0">
                <a:ea typeface="ＭＳ Ｐゴシック" charset="-128"/>
              </a:rPr>
              <a:t> is lower cost, and it gives merit aid, but lacks the endowment of a Harvard or MIT to give the generous need-based aid to meet 100% of demonstrated need nor to have a no loan/loan caps policy. Their students tend to have higher avg. cumulative indebtedness upon graduation. Again, </a:t>
            </a:r>
            <a:r>
              <a:rPr lang="en-US" baseline="0" dirty="0" err="1" smtClean="0">
                <a:ea typeface="ＭＳ Ｐゴシック" charset="-128"/>
              </a:rPr>
              <a:t>Elon</a:t>
            </a:r>
            <a:r>
              <a:rPr lang="en-US" baseline="0" dirty="0" smtClean="0">
                <a:ea typeface="ＭＳ Ｐゴシック" charset="-128"/>
              </a:rPr>
              <a:t> believes in WS, so students have a financial stake in their education. NET PRICE is $10 K EFC plus the $2,500 unmet need plus the loan plus the work study earnings.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ea typeface="ＭＳ Ｐゴシック"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ea typeface="ＭＳ Ｐゴシック" charset="-128"/>
              </a:rPr>
              <a:t>#4 UF is lower cost, gives need-based aid, also lacks the endowment of a Harvard or MIT to the generous need-based aid to meet 100% of demonstrated need nor to have a no </a:t>
            </a:r>
            <a:r>
              <a:rPr lang="en-US" baseline="0" dirty="0" err="1" smtClean="0">
                <a:ea typeface="ＭＳ Ｐゴシック" charset="-128"/>
              </a:rPr>
              <a:t>loa</a:t>
            </a:r>
            <a:r>
              <a:rPr lang="en-US" baseline="0" dirty="0" smtClean="0">
                <a:ea typeface="ＭＳ Ｐゴシック" charset="-128"/>
              </a:rPr>
              <a:t> /loan caps policy. However, the student qualified for FL Academic Scholarship, so got the maximum amount of $103/credit hour (multiplied by 30 credits over two semesters that equals $3,090 in merit scholarship from FL Bright Futures. Again, UF believes in WS, so students have a financial stake in their education. NET PRICE is $10 K EFC plus the $960 unmet need plus the loan plus the work study earnings.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ea typeface="ＭＳ Ｐゴシック"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ea typeface="ＭＳ Ｐゴシック" charset="-128"/>
              </a:rPr>
              <a:t>Note the differences in Net Price. But those differences are not as large as you might think given the large differences in Total Cost. </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ea typeface="ＭＳ Ｐゴシック" charset="-128"/>
              </a:rPr>
              <a:t>This result is due to the differences in the financial aid policies of the schools in question.</a:t>
            </a:r>
          </a:p>
          <a:p>
            <a:endParaRPr lang="en-US" baseline="0" dirty="0" smtClean="0">
              <a:ea typeface="ＭＳ Ｐゴシック" charset="-128"/>
            </a:endParaRPr>
          </a:p>
          <a:p>
            <a:r>
              <a:rPr lang="en-US" dirty="0" smtClean="0">
                <a:ea typeface="ＭＳ Ｐゴシック" charset="-128"/>
              </a:rPr>
              <a:t>Remember, this is a hypothetical analysis. These schools’ TCA and financial aid policies may</a:t>
            </a:r>
            <a:r>
              <a:rPr lang="en-US" baseline="0" dirty="0" smtClean="0">
                <a:ea typeface="ＭＳ Ｐゴシック" charset="-128"/>
              </a:rPr>
              <a:t> be different and may change over time.</a:t>
            </a:r>
            <a:endParaRPr lang="en-US" dirty="0" smtClean="0">
              <a:ea typeface="ＭＳ Ｐゴシック" charset="-128"/>
            </a:endParaRPr>
          </a:p>
          <a:p>
            <a:endParaRPr lang="en-US" dirty="0" smtClean="0">
              <a:ea typeface="ＭＳ Ｐゴシック" charset="-128"/>
            </a:endParaRPr>
          </a:p>
          <a:p>
            <a:r>
              <a:rPr lang="en-US" b="1" dirty="0" smtClean="0">
                <a:ea typeface="ＭＳ Ｐゴシック" charset="-128"/>
              </a:rPr>
              <a:t>MIND THE GAP</a:t>
            </a:r>
          </a:p>
          <a:p>
            <a:r>
              <a:rPr lang="en-US" b="1" dirty="0" smtClean="0">
                <a:ea typeface="ＭＳ Ｐゴシック" charset="-128"/>
              </a:rPr>
              <a:t>FOCUS ON NET PRICE</a:t>
            </a:r>
          </a:p>
          <a:p>
            <a:endParaRPr lang="en-US" b="1" dirty="0" smtClean="0">
              <a:ea typeface="ＭＳ Ｐゴシック" charset="-128"/>
            </a:endParaRPr>
          </a:p>
          <a:p>
            <a:r>
              <a:rPr lang="en-US" b="1" dirty="0" smtClean="0">
                <a:ea typeface="ＭＳ Ｐゴシック" charset="-128"/>
              </a:rPr>
              <a:t>Mention</a:t>
            </a:r>
            <a:r>
              <a:rPr lang="en-US" b="1" baseline="0" dirty="0" smtClean="0">
                <a:ea typeface="ＭＳ Ｐゴシック" charset="-128"/>
              </a:rPr>
              <a:t> Mark </a:t>
            </a:r>
            <a:r>
              <a:rPr lang="en-US" b="1" baseline="0" dirty="0" err="1" smtClean="0">
                <a:ea typeface="ＭＳ Ｐゴシック" charset="-128"/>
              </a:rPr>
              <a:t>Kantrowitz’s</a:t>
            </a:r>
            <a:r>
              <a:rPr lang="en-US" b="1" baseline="0" dirty="0" smtClean="0">
                <a:ea typeface="ＭＳ Ｐゴシック" charset="-128"/>
              </a:rPr>
              <a:t> Financial Aid Letter Comparison Tools (Simple and Advanced) </a:t>
            </a:r>
            <a:r>
              <a:rPr lang="en-US" b="1" baseline="0" dirty="0" err="1" smtClean="0">
                <a:ea typeface="ＭＳ Ｐゴシック" charset="-128"/>
              </a:rPr>
              <a:t>www.finaid.org</a:t>
            </a:r>
            <a:endParaRPr lang="en-US" b="1" baseline="0" dirty="0" smtClean="0">
              <a:ea typeface="ＭＳ Ｐゴシック" charset="-128"/>
            </a:endParaRPr>
          </a:p>
          <a:p>
            <a:endParaRPr lang="en-US" b="1" baseline="0" dirty="0" smtClean="0">
              <a:ea typeface="ＭＳ Ｐゴシック" charset="-128"/>
            </a:endParaRPr>
          </a:p>
          <a:p>
            <a:r>
              <a:rPr lang="en-US" b="1" dirty="0" smtClean="0">
                <a:ea typeface="ＭＳ Ｐゴシック" charset="-128"/>
              </a:rPr>
              <a:t>HOLD UP THE UF ANNOTATED SAMPLE AWARD LETTER IN THEIR</a:t>
            </a:r>
            <a:r>
              <a:rPr lang="en-US" b="1" baseline="0" dirty="0" smtClean="0">
                <a:ea typeface="ＭＳ Ｐゴシック" charset="-128"/>
              </a:rPr>
              <a:t> PACKETS – GREAT EXPLANATORY RESOURCE</a:t>
            </a:r>
            <a:endParaRPr lang="en-US" b="1" dirty="0" smtClean="0">
              <a:ea typeface="ＭＳ Ｐゴシック" charset="-128"/>
            </a:endParaRPr>
          </a:p>
          <a:p>
            <a:endParaRPr lang="en-US" b="1" dirty="0" smtClean="0">
              <a:ea typeface="ＭＳ Ｐゴシック" charset="-128"/>
            </a:endParaRPr>
          </a:p>
        </p:txBody>
      </p:sp>
      <p:sp>
        <p:nvSpPr>
          <p:cNvPr id="70659" name="Slide Number Placeholder 3"/>
          <p:cNvSpPr>
            <a:spLocks noGrp="1"/>
          </p:cNvSpPr>
          <p:nvPr>
            <p:ph type="sldNum" sz="quarter" idx="5"/>
          </p:nvPr>
        </p:nvSpPr>
        <p:spPr>
          <a:noFill/>
        </p:spPr>
        <p:txBody>
          <a:bodyPr/>
          <a:lstStyle/>
          <a:p>
            <a:fld id="{2916D761-BA52-4536-BE5A-23972D5ACA1C}" type="slidenum">
              <a:rPr lang="en-US"/>
              <a:pPr/>
              <a:t>22</a:t>
            </a:fld>
            <a:endParaRPr lang="en-US"/>
          </a:p>
        </p:txBody>
      </p:sp>
    </p:spTree>
    <p:extLst>
      <p:ext uri="{BB962C8B-B14F-4D97-AF65-F5344CB8AC3E}">
        <p14:creationId xmlns:p14="http://schemas.microsoft.com/office/powerpoint/2010/main" val="42049763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the Tools</a:t>
            </a:r>
            <a:r>
              <a:rPr lang="en-US" baseline="0" dirty="0" smtClean="0"/>
              <a:t> Available so you can make informed judgments on a timely basis and act on these decisions. </a:t>
            </a:r>
          </a:p>
          <a:p>
            <a:endParaRPr lang="en-US" baseline="0" dirty="0" smtClean="0"/>
          </a:p>
          <a:p>
            <a:r>
              <a:rPr lang="en-US" b="1" baseline="0" dirty="0" smtClean="0"/>
              <a:t>Net Price Calculators:</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Garbage in equals Garbage Out. </a:t>
            </a:r>
          </a:p>
          <a:p>
            <a:r>
              <a:rPr lang="en-US" baseline="0" dirty="0" smtClean="0"/>
              <a:t>So be realistic and comprehensive.</a:t>
            </a:r>
          </a:p>
          <a:p>
            <a:r>
              <a:rPr lang="en-US" baseline="0" dirty="0" smtClean="0"/>
              <a:t>College Abacus is a Kayak of Net Price Calculators, so don’t have to redo it for each school. NOTE:  - not all schools are included in College Abacus. Some block it out. Also  a question of how secure/confidential the info is kept.</a:t>
            </a:r>
          </a:p>
          <a:p>
            <a:endParaRPr lang="en-US" baseline="0" dirty="0" smtClean="0"/>
          </a:p>
          <a:p>
            <a:r>
              <a:rPr lang="en-US" b="1" baseline="0" dirty="0" err="1" smtClean="0"/>
              <a:t>Collegecost.ed.gov</a:t>
            </a:r>
            <a:r>
              <a:rPr lang="en-US" b="1" baseline="0" dirty="0" smtClean="0"/>
              <a:t> is the portal to get you to:</a:t>
            </a:r>
          </a:p>
          <a:p>
            <a:r>
              <a:rPr lang="en-US" baseline="0" dirty="0" smtClean="0"/>
              <a:t>Net Price Calculator Center</a:t>
            </a:r>
          </a:p>
          <a:p>
            <a:r>
              <a:rPr lang="en-US" baseline="0" dirty="0" smtClean="0"/>
              <a:t>College Navigator (</a:t>
            </a:r>
            <a:r>
              <a:rPr lang="en-US" baseline="0" dirty="0" err="1" smtClean="0"/>
              <a:t>nces.gov</a:t>
            </a:r>
            <a:r>
              <a:rPr lang="en-US" baseline="0" dirty="0" smtClean="0"/>
              <a:t> college navigator)</a:t>
            </a:r>
          </a:p>
          <a:p>
            <a:r>
              <a:rPr lang="en-US" baseline="0" dirty="0" smtClean="0"/>
              <a:t>College Scorecard</a:t>
            </a:r>
          </a:p>
          <a:p>
            <a:endParaRPr lang="en-US" baseline="0" dirty="0" smtClean="0"/>
          </a:p>
          <a:p>
            <a:endParaRPr lang="en-US" baseline="0" dirty="0" smtClean="0"/>
          </a:p>
          <a:p>
            <a:r>
              <a:rPr lang="en-US" b="1" baseline="0" dirty="0" smtClean="0"/>
              <a:t>ROI Metrics </a:t>
            </a:r>
            <a:r>
              <a:rPr lang="en-US" baseline="0" dirty="0" smtClean="0"/>
              <a:t>(presented using a comparison meter, comparing to cohort schools): </a:t>
            </a:r>
          </a:p>
          <a:p>
            <a:r>
              <a:rPr lang="en-US" baseline="0" dirty="0" smtClean="0"/>
              <a:t>TCA</a:t>
            </a:r>
          </a:p>
          <a:p>
            <a:r>
              <a:rPr lang="en-US" baseline="0" dirty="0" smtClean="0"/>
              <a:t>Avg. Cumulative Indebtedness of Graduates</a:t>
            </a:r>
          </a:p>
          <a:p>
            <a:r>
              <a:rPr lang="en-US" baseline="0" dirty="0" smtClean="0"/>
              <a:t>4 and 6-Year Graduation Rates (</a:t>
            </a:r>
            <a:r>
              <a:rPr lang="en-US" baseline="0" dirty="0" err="1" smtClean="0"/>
              <a:t>Collegeresults.org</a:t>
            </a:r>
            <a:r>
              <a:rPr lang="en-US" baseline="0" dirty="0" smtClean="0"/>
              <a:t> site of the Education Trust a NFP)</a:t>
            </a:r>
          </a:p>
          <a:p>
            <a:r>
              <a:rPr lang="en-US" baseline="0" dirty="0" smtClean="0"/>
              <a:t>Median Income/Earnings 5 years from graduation (data not yet available, but on other sites like Bloomberg)</a:t>
            </a:r>
          </a:p>
          <a:p>
            <a:r>
              <a:rPr lang="en-US" baseline="0" dirty="0" smtClean="0"/>
              <a:t>Employment within chosen field within 6-9 months of graduation OR graduate school admission</a:t>
            </a:r>
          </a:p>
          <a:p>
            <a:r>
              <a:rPr lang="en-US" baseline="0" dirty="0" smtClean="0"/>
              <a:t>Student Loan Default Rates within 3 years of entering repayment</a:t>
            </a:r>
          </a:p>
          <a:p>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Financial Fit - ROI Metrics clearly impact Financial Fit analysis</a:t>
            </a:r>
            <a:endParaRPr lang="en-US" dirty="0" smtClean="0"/>
          </a:p>
          <a:p>
            <a:endParaRPr lang="en-US" dirty="0"/>
          </a:p>
        </p:txBody>
      </p:sp>
      <p:sp>
        <p:nvSpPr>
          <p:cNvPr id="4" name="Slide Number Placeholder 3"/>
          <p:cNvSpPr>
            <a:spLocks noGrp="1"/>
          </p:cNvSpPr>
          <p:nvPr>
            <p:ph type="sldNum" sz="quarter" idx="10"/>
          </p:nvPr>
        </p:nvSpPr>
        <p:spPr/>
        <p:txBody>
          <a:bodyPr/>
          <a:lstStyle/>
          <a:p>
            <a:fld id="{FE236A18-AD33-47CB-BB58-2FDE8BBE65B5}" type="slidenum">
              <a:rPr lang="en-US" smtClean="0"/>
              <a:pPr/>
              <a:t>23</a:t>
            </a:fld>
            <a:endParaRPr lang="en-US"/>
          </a:p>
        </p:txBody>
      </p:sp>
    </p:spTree>
    <p:extLst>
      <p:ext uri="{BB962C8B-B14F-4D97-AF65-F5344CB8AC3E}">
        <p14:creationId xmlns:p14="http://schemas.microsoft.com/office/powerpoint/2010/main" val="24376139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Discretionary Income</a:t>
            </a:r>
            <a:r>
              <a:rPr lang="en-US" baseline="0" dirty="0" smtClean="0"/>
              <a:t> is a moving target.</a:t>
            </a:r>
          </a:p>
          <a:p>
            <a:r>
              <a:rPr lang="en-US" baseline="0" dirty="0" smtClean="0"/>
              <a:t>Discretionary Income is inversely proportional to cost of living </a:t>
            </a:r>
          </a:p>
          <a:p>
            <a:r>
              <a:rPr lang="en-US" baseline="0" dirty="0" smtClean="0"/>
              <a:t>(NYC folks have less discretionary income b/c non-discretionary expenses are so high – rent, food, utilities, transportation, healthcare, taxes, insurance).</a:t>
            </a:r>
          </a:p>
          <a:p>
            <a:r>
              <a:rPr lang="en-US" baseline="0" dirty="0" smtClean="0"/>
              <a:t>Financial Fit – Indebtedness Calculation also clearly impacts Financial Fit analysis</a:t>
            </a:r>
            <a:endParaRPr lang="en-US" dirty="0"/>
          </a:p>
        </p:txBody>
      </p:sp>
      <p:sp>
        <p:nvSpPr>
          <p:cNvPr id="4" name="Slide Number Placeholder 3"/>
          <p:cNvSpPr>
            <a:spLocks noGrp="1"/>
          </p:cNvSpPr>
          <p:nvPr>
            <p:ph type="sldNum" sz="quarter" idx="10"/>
          </p:nvPr>
        </p:nvSpPr>
        <p:spPr/>
        <p:txBody>
          <a:bodyPr/>
          <a:lstStyle/>
          <a:p>
            <a:fld id="{FE236A18-AD33-47CB-BB58-2FDE8BBE65B5}" type="slidenum">
              <a:rPr lang="en-US" smtClean="0"/>
              <a:pPr/>
              <a:t>24</a:t>
            </a:fld>
            <a:endParaRPr lang="en-US"/>
          </a:p>
        </p:txBody>
      </p:sp>
    </p:spTree>
    <p:extLst>
      <p:ext uri="{BB962C8B-B14F-4D97-AF65-F5344CB8AC3E}">
        <p14:creationId xmlns:p14="http://schemas.microsoft.com/office/powerpoint/2010/main" val="6185336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Hold</a:t>
            </a:r>
            <a:r>
              <a:rPr lang="en-US" baseline="0" dirty="0" smtClean="0"/>
              <a:t> up Scholarship Guide from Sarasota County Schools (on their website under Pupil Support Services, College Scholarships and Financial Aid)</a:t>
            </a:r>
          </a:p>
          <a:p>
            <a:r>
              <a:rPr lang="en-US" baseline="0" dirty="0" smtClean="0"/>
              <a:t>This guide includes eligibility criteria, websites, and, deadline dates. Gets updated periodically.</a:t>
            </a:r>
          </a:p>
          <a:p>
            <a:r>
              <a:rPr lang="en-US" baseline="0" dirty="0" smtClean="0"/>
              <a:t>Most private scholarships are lower dollar, require renewal/re-application, and may have conditions such as maintenance of a certain GPA or a certain major (e.g., health-related).</a:t>
            </a:r>
            <a:endParaRPr lang="en-US" dirty="0"/>
          </a:p>
        </p:txBody>
      </p:sp>
      <p:sp>
        <p:nvSpPr>
          <p:cNvPr id="4" name="Slide Number Placeholder 3"/>
          <p:cNvSpPr>
            <a:spLocks noGrp="1"/>
          </p:cNvSpPr>
          <p:nvPr>
            <p:ph type="sldNum" sz="quarter" idx="10"/>
          </p:nvPr>
        </p:nvSpPr>
        <p:spPr/>
        <p:txBody>
          <a:bodyPr/>
          <a:lstStyle/>
          <a:p>
            <a:fld id="{FE236A18-AD33-47CB-BB58-2FDE8BBE65B5}" type="slidenum">
              <a:rPr lang="en-US" smtClean="0"/>
              <a:pPr/>
              <a:t>25</a:t>
            </a:fld>
            <a:endParaRPr lang="en-US"/>
          </a:p>
        </p:txBody>
      </p:sp>
    </p:spTree>
    <p:extLst>
      <p:ext uri="{BB962C8B-B14F-4D97-AF65-F5344CB8AC3E}">
        <p14:creationId xmlns:p14="http://schemas.microsoft.com/office/powerpoint/2010/main" val="6185336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p:spPr>
        <p:txBody>
          <a:bodyPr/>
          <a:lstStyle/>
          <a:p>
            <a:fld id="{AD305F22-8204-46A3-BC35-9414A0A4CFD7}" type="slidenum">
              <a:rPr lang="en-US"/>
              <a:pPr/>
              <a:t>26</a:t>
            </a:fld>
            <a:endParaRPr 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xfrm>
            <a:off x="542925" y="4403725"/>
            <a:ext cx="5899150" cy="4481513"/>
          </a:xfrm>
          <a:noFill/>
          <a:ln/>
        </p:spPr>
        <p:txBody>
          <a:bodyPr/>
          <a:lstStyle/>
          <a:p>
            <a:r>
              <a:rPr lang="en-US" dirty="0" smtClean="0">
                <a:ea typeface="ＭＳ Ｐゴシック" charset="-128"/>
              </a:rPr>
              <a:t>Large number of the nation</a:t>
            </a:r>
            <a:r>
              <a:rPr lang="ja-JP" altLang="en-US" dirty="0" smtClean="0">
                <a:ea typeface="ＭＳ Ｐゴシック" charset="-128"/>
              </a:rPr>
              <a:t>’</a:t>
            </a:r>
            <a:r>
              <a:rPr lang="en-US" altLang="ja-JP" dirty="0" smtClean="0">
                <a:ea typeface="ＭＳ Ｐゴシック" charset="-128"/>
              </a:rPr>
              <a:t>s colleges and universities offer academic merit scholarships, </a:t>
            </a:r>
          </a:p>
          <a:p>
            <a:r>
              <a:rPr lang="en-US" dirty="0" smtClean="0">
                <a:ea typeface="ＭＳ Ｐゴシック" charset="-128"/>
              </a:rPr>
              <a:t>	- such scholarships can bring some controversy</a:t>
            </a:r>
          </a:p>
          <a:p>
            <a:endParaRPr lang="en-US" dirty="0" smtClean="0">
              <a:ea typeface="ＭＳ Ｐゴシック" charset="-128"/>
            </a:endParaRPr>
          </a:p>
          <a:p>
            <a:r>
              <a:rPr lang="en-US" dirty="0" smtClean="0">
                <a:ea typeface="ＭＳ Ｐゴシック" charset="-128"/>
              </a:rPr>
              <a:t>	</a:t>
            </a:r>
          </a:p>
          <a:p>
            <a:r>
              <a:rPr lang="en-US" dirty="0" smtClean="0">
                <a:ea typeface="ＭＳ Ｐゴシック" charset="-128"/>
              </a:rPr>
              <a:t>Recruiting or rewarding? Are they offering these scholarships to lure the maximum</a:t>
            </a:r>
            <a:r>
              <a:rPr lang="en-US" baseline="0" dirty="0" smtClean="0">
                <a:ea typeface="ＭＳ Ｐゴシック" charset="-128"/>
              </a:rPr>
              <a:t> number of highly qualified applicants to apply to the school, so they can drive down the admission rate/increase the selectivity and thereby move up the US News and World Report Rankings?</a:t>
            </a:r>
            <a:endParaRPr lang="en-US" dirty="0" smtClean="0">
              <a:ea typeface="ＭＳ Ｐゴシック" charset="-128"/>
            </a:endParaRPr>
          </a:p>
          <a:p>
            <a:r>
              <a:rPr lang="en-US" dirty="0" smtClean="0">
                <a:ea typeface="ＭＳ Ｐゴシック" charset="-128"/>
              </a:rPr>
              <a:t>	Won</a:t>
            </a:r>
            <a:r>
              <a:rPr lang="ja-JP" altLang="en-US" dirty="0" smtClean="0">
                <a:ea typeface="ＭＳ Ｐゴシック" charset="-128"/>
              </a:rPr>
              <a:t>’</a:t>
            </a:r>
            <a:r>
              <a:rPr lang="en-US" altLang="ja-JP" dirty="0" smtClean="0">
                <a:ea typeface="ＭＳ Ｐゴシック" charset="-128"/>
              </a:rPr>
              <a:t>t attempt to settle the debate today, but will discuss some of the processes associated with merit awards.</a:t>
            </a:r>
          </a:p>
          <a:p>
            <a:endParaRPr lang="en-US" altLang="ja-JP" dirty="0" smtClean="0">
              <a:ea typeface="ＭＳ Ｐゴシック" charset="-128"/>
            </a:endParaRPr>
          </a:p>
          <a:p>
            <a:r>
              <a:rPr lang="en-US" altLang="ja-JP" dirty="0" smtClean="0">
                <a:ea typeface="ＭＳ Ｐゴシック" charset="-128"/>
              </a:rPr>
              <a:t>What do I mean about</a:t>
            </a:r>
            <a:r>
              <a:rPr lang="en-US" altLang="ja-JP" baseline="0" dirty="0" smtClean="0">
                <a:ea typeface="ＭＳ Ｐゴシック" charset="-128"/>
              </a:rPr>
              <a:t> the processes? . . . .</a:t>
            </a:r>
          </a:p>
          <a:p>
            <a:endParaRPr lang="en-US" altLang="ja-JP" dirty="0" smtClean="0">
              <a:ea typeface="ＭＳ Ｐゴシック" charset="-128"/>
            </a:endParaRPr>
          </a:p>
          <a:p>
            <a:endParaRPr lang="en-US" dirty="0" smtClean="0">
              <a:ea typeface="ＭＳ Ｐゴシック" charset="-128"/>
            </a:endParaRPr>
          </a:p>
        </p:txBody>
      </p:sp>
    </p:spTree>
    <p:extLst>
      <p:ext uri="{BB962C8B-B14F-4D97-AF65-F5344CB8AC3E}">
        <p14:creationId xmlns:p14="http://schemas.microsoft.com/office/powerpoint/2010/main" val="16339921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p:spPr>
        <p:txBody>
          <a:bodyPr/>
          <a:lstStyle/>
          <a:p>
            <a:fld id="{87DE3886-B47F-4333-A975-1090A43C1A3B}" type="slidenum">
              <a:rPr lang="en-US"/>
              <a:pPr/>
              <a:t>27</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r>
              <a:rPr lang="en-US" dirty="0" smtClean="0">
                <a:ea typeface="ＭＳ Ｐゴシック" charset="-128"/>
              </a:rPr>
              <a:t>Is scholarship renewable</a:t>
            </a:r>
          </a:p>
          <a:p>
            <a:r>
              <a:rPr lang="en-US" dirty="0" smtClean="0">
                <a:ea typeface="ＭＳ Ｐゴシック" charset="-128"/>
              </a:rPr>
              <a:t>	- for 4 years?</a:t>
            </a:r>
          </a:p>
          <a:p>
            <a:r>
              <a:rPr lang="en-US" dirty="0" smtClean="0">
                <a:ea typeface="ＭＳ Ｐゴシック" charset="-128"/>
              </a:rPr>
              <a:t>	- will value of scholarship change (might it decrease</a:t>
            </a:r>
            <a:r>
              <a:rPr lang="en-US" baseline="0" dirty="0" smtClean="0">
                <a:ea typeface="ＭＳ Ｐゴシック" charset="-128"/>
              </a:rPr>
              <a:t> in the upper-class years)</a:t>
            </a:r>
            <a:r>
              <a:rPr lang="en-US" dirty="0" smtClean="0">
                <a:ea typeface="ＭＳ Ｐゴシック" charset="-128"/>
              </a:rPr>
              <a:t>?</a:t>
            </a:r>
          </a:p>
          <a:p>
            <a:r>
              <a:rPr lang="en-US" dirty="0" smtClean="0">
                <a:ea typeface="ＭＳ Ｐゴシック" charset="-128"/>
              </a:rPr>
              <a:t>	-</a:t>
            </a:r>
            <a:r>
              <a:rPr lang="en-US" baseline="0" dirty="0" smtClean="0">
                <a:ea typeface="ＭＳ Ｐゴシック" charset="-128"/>
              </a:rPr>
              <a:t> for athletic scholarships, what happens if you get injured or cut from the team?</a:t>
            </a:r>
          </a:p>
          <a:p>
            <a:r>
              <a:rPr lang="en-US" baseline="0" dirty="0" smtClean="0">
                <a:ea typeface="ＭＳ Ｐゴシック" charset="-128"/>
              </a:rPr>
              <a:t>	- for artistic scholarships, what happens if you want to quit playing the tuba in the orchestra?</a:t>
            </a:r>
            <a:endParaRPr lang="en-US" dirty="0" smtClean="0">
              <a:ea typeface="ＭＳ Ｐゴシック" charset="-128"/>
            </a:endParaRPr>
          </a:p>
          <a:p>
            <a:endParaRPr lang="en-US" dirty="0" smtClean="0">
              <a:ea typeface="ＭＳ Ｐゴシック" charset="-128"/>
            </a:endParaRPr>
          </a:p>
          <a:p>
            <a:r>
              <a:rPr lang="en-US" dirty="0" smtClean="0">
                <a:ea typeface="ＭＳ Ｐゴシック" charset="-128"/>
              </a:rPr>
              <a:t>Requirements</a:t>
            </a:r>
          </a:p>
          <a:p>
            <a:r>
              <a:rPr lang="en-US" dirty="0" smtClean="0">
                <a:ea typeface="ＭＳ Ｐゴシック" charset="-128"/>
              </a:rPr>
              <a:t>	- certain GPA?</a:t>
            </a:r>
          </a:p>
          <a:p>
            <a:r>
              <a:rPr lang="en-US" dirty="0" smtClean="0">
                <a:ea typeface="ＭＳ Ｐゴシック" charset="-128"/>
              </a:rPr>
              <a:t>	- certain major?</a:t>
            </a:r>
          </a:p>
          <a:p>
            <a:r>
              <a:rPr lang="en-US" dirty="0" smtClean="0">
                <a:ea typeface="ＭＳ Ｐゴシック" charset="-128"/>
              </a:rPr>
              <a:t>	- maintained</a:t>
            </a:r>
            <a:r>
              <a:rPr lang="en-US" baseline="0" dirty="0" smtClean="0">
                <a:ea typeface="ＭＳ Ｐゴシック" charset="-128"/>
              </a:rPr>
              <a:t> athletic or artistic performance?</a:t>
            </a:r>
            <a:endParaRPr lang="en-US" dirty="0" smtClean="0">
              <a:ea typeface="ＭＳ Ｐゴシック" charset="-128"/>
            </a:endParaRPr>
          </a:p>
          <a:p>
            <a:r>
              <a:rPr lang="en-US" dirty="0" smtClean="0">
                <a:ea typeface="ＭＳ Ｐゴシック" charset="-128"/>
              </a:rPr>
              <a:t>	- can student study abroad?</a:t>
            </a:r>
          </a:p>
          <a:p>
            <a:endParaRPr lang="en-US" dirty="0" smtClean="0">
              <a:ea typeface="ＭＳ Ｐゴシック" charset="-128"/>
            </a:endParaRPr>
          </a:p>
          <a:p>
            <a:r>
              <a:rPr lang="en-US" dirty="0" smtClean="0">
                <a:ea typeface="ＭＳ Ｐゴシック" charset="-128"/>
              </a:rPr>
              <a:t>Will it affect need-based aid or other merit-based aid?</a:t>
            </a:r>
          </a:p>
          <a:p>
            <a:r>
              <a:rPr lang="en-US" dirty="0" smtClean="0">
                <a:ea typeface="ＭＳ Ｐゴシック" charset="-128"/>
              </a:rPr>
              <a:t>	(Stacking</a:t>
            </a:r>
            <a:r>
              <a:rPr lang="en-US" baseline="0" dirty="0" smtClean="0">
                <a:ea typeface="ＭＳ Ｐゴシック" charset="-128"/>
              </a:rPr>
              <a:t> of merit scholarships one on top of another may have an impact – schools may reduce need-based grant or may permit you to simply reduce the self-help loans/work-study in the award package.</a:t>
            </a:r>
          </a:p>
          <a:p>
            <a:r>
              <a:rPr lang="en-US" baseline="0" dirty="0" smtClean="0">
                <a:ea typeface="ＭＳ Ｐゴシック" charset="-128"/>
              </a:rPr>
              <a:t>	But watch out for “Over-met Need” – which might cause the merit scholarship to be returned to the civic organization.</a:t>
            </a:r>
          </a:p>
          <a:p>
            <a:endParaRPr lang="en-US" baseline="0" dirty="0" smtClean="0">
              <a:ea typeface="ＭＳ Ｐゴシック" charset="-128"/>
            </a:endParaRPr>
          </a:p>
          <a:p>
            <a:r>
              <a:rPr lang="en-US" baseline="0" dirty="0" smtClean="0">
                <a:ea typeface="ＭＳ Ｐゴシック" charset="-128"/>
              </a:rPr>
              <a:t>Over-met Need: See UF Financial Aid Award Handout.</a:t>
            </a:r>
            <a:endParaRPr lang="en-US" dirty="0" smtClean="0">
              <a:ea typeface="ＭＳ Ｐゴシック" charset="-128"/>
            </a:endParaRPr>
          </a:p>
          <a:p>
            <a:endParaRPr lang="en-US" dirty="0" smtClean="0">
              <a:ea typeface="ＭＳ Ｐゴシック" charset="-128"/>
            </a:endParaRPr>
          </a:p>
        </p:txBody>
      </p:sp>
    </p:spTree>
    <p:extLst>
      <p:ext uri="{BB962C8B-B14F-4D97-AF65-F5344CB8AC3E}">
        <p14:creationId xmlns:p14="http://schemas.microsoft.com/office/powerpoint/2010/main" val="23655275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Rot="1" noChangeAspect="1" noChangeArrowheads="1" noTextEdit="1"/>
          </p:cNvSpPr>
          <p:nvPr>
            <p:ph type="sldImg"/>
          </p:nvPr>
        </p:nvSpPr>
        <p:spPr>
          <a:ln/>
        </p:spPr>
      </p:sp>
      <p:sp>
        <p:nvSpPr>
          <p:cNvPr id="80898" name="Rectangle 3"/>
          <p:cNvSpPr>
            <a:spLocks noGrp="1" noChangeArrowheads="1"/>
          </p:cNvSpPr>
          <p:nvPr>
            <p:ph type="body" idx="1"/>
          </p:nvPr>
        </p:nvSpPr>
        <p:spPr>
          <a:noFill/>
          <a:ln/>
        </p:spPr>
        <p:txBody>
          <a:bodyPr/>
          <a:lstStyle/>
          <a:p>
            <a:r>
              <a:rPr lang="en-US" dirty="0" smtClean="0">
                <a:ea typeface="ＭＳ Ｐゴシック" charset="-128"/>
              </a:rPr>
              <a:t>Meeting those costs?</a:t>
            </a:r>
          </a:p>
          <a:p>
            <a:endParaRPr lang="en-US" dirty="0" smtClean="0">
              <a:ea typeface="ＭＳ Ｐゴシック" charset="-128"/>
            </a:endParaRPr>
          </a:p>
          <a:p>
            <a:r>
              <a:rPr lang="en-US" dirty="0" smtClean="0">
                <a:ea typeface="ＭＳ Ｐゴシック" charset="-128"/>
              </a:rPr>
              <a:t>Might seem </a:t>
            </a:r>
            <a:r>
              <a:rPr lang="en-US" u="sng" dirty="0" smtClean="0">
                <a:ea typeface="ＭＳ Ｐゴシック" charset="-128"/>
              </a:rPr>
              <a:t>obvious</a:t>
            </a:r>
            <a:r>
              <a:rPr lang="en-US" dirty="0" smtClean="0">
                <a:ea typeface="ＭＳ Ｐゴシック" charset="-128"/>
              </a:rPr>
              <a:t>, but there are </a:t>
            </a:r>
            <a:r>
              <a:rPr lang="en-US" u="sng" dirty="0" smtClean="0">
                <a:ea typeface="ＭＳ Ｐゴシック" charset="-128"/>
              </a:rPr>
              <a:t>three ways to pay</a:t>
            </a:r>
            <a:r>
              <a:rPr lang="en-US" dirty="0" smtClean="0">
                <a:ea typeface="ＭＳ Ｐゴシック" charset="-128"/>
              </a:rPr>
              <a:t> for college:</a:t>
            </a:r>
          </a:p>
          <a:p>
            <a:r>
              <a:rPr lang="en-US" dirty="0" smtClean="0">
                <a:ea typeface="ＭＳ Ｐゴシック" charset="-128"/>
              </a:rPr>
              <a:t>	- Savings (preferable)</a:t>
            </a:r>
          </a:p>
          <a:p>
            <a:r>
              <a:rPr lang="en-US" dirty="0" smtClean="0">
                <a:ea typeface="ＭＳ Ｐゴシック" charset="-128"/>
              </a:rPr>
              <a:t>	- Current income</a:t>
            </a:r>
          </a:p>
          <a:p>
            <a:r>
              <a:rPr lang="en-US" dirty="0" smtClean="0">
                <a:ea typeface="ＭＳ Ｐゴシック" charset="-128"/>
              </a:rPr>
              <a:t>	- Loans</a:t>
            </a:r>
          </a:p>
          <a:p>
            <a:r>
              <a:rPr lang="en-US" dirty="0" smtClean="0">
                <a:ea typeface="ＭＳ Ｐゴシック" charset="-128"/>
              </a:rPr>
              <a:t>Most families use a </a:t>
            </a:r>
            <a:r>
              <a:rPr lang="en-US" b="1" dirty="0" smtClean="0">
                <a:ea typeface="ＭＳ Ｐゴシック" charset="-128"/>
              </a:rPr>
              <a:t>combination of these three</a:t>
            </a:r>
            <a:r>
              <a:rPr lang="en-US" dirty="0" smtClean="0">
                <a:ea typeface="ＭＳ Ｐゴシック" charset="-128"/>
              </a:rPr>
              <a:t> – </a:t>
            </a:r>
          </a:p>
          <a:p>
            <a:endParaRPr lang="en-US" dirty="0" smtClean="0">
              <a:ea typeface="ＭＳ Ｐゴシック" charset="-128"/>
            </a:endParaRPr>
          </a:p>
          <a:p>
            <a:r>
              <a:rPr lang="en-US" u="sng" dirty="0" smtClean="0">
                <a:ea typeface="ＭＳ Ｐゴシック" charset="-128"/>
              </a:rPr>
              <a:t>529 Plans or Prepaid College Funds</a:t>
            </a:r>
          </a:p>
          <a:p>
            <a:r>
              <a:rPr lang="en-US" dirty="0" smtClean="0">
                <a:ea typeface="ＭＳ Ｐゴシック" charset="-128"/>
              </a:rPr>
              <a:t>-</a:t>
            </a:r>
            <a:r>
              <a:rPr lang="en-US" baseline="0" dirty="0" smtClean="0">
                <a:ea typeface="ＭＳ Ｐゴシック" charset="-128"/>
              </a:rPr>
              <a:t> </a:t>
            </a:r>
            <a:r>
              <a:rPr lang="en-US" dirty="0" smtClean="0">
                <a:ea typeface="ＭＳ Ｐゴシック" charset="-128"/>
              </a:rPr>
              <a:t>very effective way for parents, grandparents, friends to save. (Regulations determined by the states – have state tax benefits)</a:t>
            </a:r>
          </a:p>
          <a:p>
            <a:pPr marL="171450" indent="-171450">
              <a:buFontTx/>
              <a:buChar char="-"/>
            </a:pPr>
            <a:r>
              <a:rPr lang="en-US" baseline="0" dirty="0" smtClean="0">
                <a:ea typeface="ＭＳ Ｐゴシック" charset="-128"/>
              </a:rPr>
              <a:t>If owned by parent, include in Parents’ Assets</a:t>
            </a:r>
          </a:p>
          <a:p>
            <a:pPr marL="171450" indent="-171450">
              <a:buFontTx/>
              <a:buChar char="-"/>
            </a:pPr>
            <a:r>
              <a:rPr lang="en-US" baseline="0" dirty="0" smtClean="0">
                <a:ea typeface="ＭＳ Ｐゴシック" charset="-128"/>
              </a:rPr>
              <a:t>If owned by student, include in Student’s Assets</a:t>
            </a:r>
          </a:p>
          <a:p>
            <a:pPr marL="171450" indent="-171450">
              <a:buFontTx/>
              <a:buChar char="-"/>
            </a:pPr>
            <a:r>
              <a:rPr lang="en-US" baseline="0" dirty="0" smtClean="0">
                <a:ea typeface="ＭＳ Ｐゴシック" charset="-128"/>
              </a:rPr>
              <a:t>If owned by grandparents or other, read FAFSA and CSS Profile directions carefully re either including it in student’s assets or not reporting it at all</a:t>
            </a:r>
            <a:endParaRPr lang="en-US" dirty="0" smtClean="0">
              <a:ea typeface="ＭＳ Ｐゴシック" charset="-128"/>
            </a:endParaRPr>
          </a:p>
          <a:p>
            <a:endParaRPr lang="en-US" dirty="0" smtClean="0">
              <a:ea typeface="ＭＳ Ｐゴシック" charset="-128"/>
            </a:endParaRPr>
          </a:p>
          <a:p>
            <a:endParaRPr lang="en-US" dirty="0" smtClean="0">
              <a:ea typeface="ＭＳ Ｐゴシック" charset="-128"/>
            </a:endParaRPr>
          </a:p>
          <a:p>
            <a:r>
              <a:rPr lang="en-US" dirty="0" smtClean="0">
                <a:ea typeface="ＭＳ Ｐゴシック" charset="-128"/>
              </a:rPr>
              <a:t>Clearly, each family has to weigh its resources and decide for themselves…</a:t>
            </a:r>
          </a:p>
          <a:p>
            <a:endParaRPr lang="en-US" dirty="0" smtClean="0">
              <a:ea typeface="ＭＳ Ｐゴシック" charset="-128"/>
            </a:endParaRPr>
          </a:p>
          <a:p>
            <a:r>
              <a:rPr lang="en-US" dirty="0" smtClean="0">
                <a:ea typeface="ＭＳ Ｐゴシック" charset="-128"/>
              </a:rPr>
              <a:t>	</a:t>
            </a:r>
          </a:p>
          <a:p>
            <a:endParaRPr lang="en-US" dirty="0" smtClean="0">
              <a:ea typeface="ＭＳ Ｐゴシック" charset="-128"/>
            </a:endParaRPr>
          </a:p>
        </p:txBody>
      </p:sp>
    </p:spTree>
    <p:extLst>
      <p:ext uri="{BB962C8B-B14F-4D97-AF65-F5344CB8AC3E}">
        <p14:creationId xmlns:p14="http://schemas.microsoft.com/office/powerpoint/2010/main" val="37756070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7"/>
          <p:cNvSpPr>
            <a:spLocks noGrp="1" noChangeArrowheads="1"/>
          </p:cNvSpPr>
          <p:nvPr>
            <p:ph type="sldNum" sz="quarter" idx="5"/>
          </p:nvPr>
        </p:nvSpPr>
        <p:spPr>
          <a:noFill/>
        </p:spPr>
        <p:txBody>
          <a:bodyPr/>
          <a:lstStyle/>
          <a:p>
            <a:fld id="{B7A3A39B-6EAE-47E1-89E6-F47AAF6EA10A}" type="slidenum">
              <a:rPr lang="en-US"/>
              <a:pPr/>
              <a:t>29</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xfrm>
            <a:off x="155575" y="4249738"/>
            <a:ext cx="6596063" cy="4789487"/>
          </a:xfrm>
          <a:noFill/>
          <a:ln/>
        </p:spPr>
        <p:txBody>
          <a:bodyPr/>
          <a:lstStyle/>
          <a:p>
            <a:r>
              <a:rPr lang="en-US" b="1" dirty="0" smtClean="0">
                <a:ea typeface="ＭＳ Ｐゴシック" charset="-128"/>
              </a:rPr>
              <a:t>Early Decision</a:t>
            </a:r>
          </a:p>
          <a:p>
            <a:r>
              <a:rPr lang="en-US" dirty="0" smtClean="0">
                <a:ea typeface="ＭＳ Ｐゴシック" charset="-128"/>
              </a:rPr>
              <a:t>Trend for more students to apply ED. Two warnings: </a:t>
            </a:r>
          </a:p>
          <a:p>
            <a:pPr marL="742950" lvl="1" indent="-285750"/>
            <a:r>
              <a:rPr lang="en-US" dirty="0" smtClean="0">
                <a:ea typeface="ＭＳ Ｐゴシック" charset="-128"/>
              </a:rPr>
              <a:t>1. May not be wise for some students-- it takes an unusually mature 17 </a:t>
            </a:r>
            <a:r>
              <a:rPr lang="en-US" dirty="0" err="1" smtClean="0">
                <a:ea typeface="ＭＳ Ｐゴシック" charset="-128"/>
              </a:rPr>
              <a:t>yr</a:t>
            </a:r>
            <a:r>
              <a:rPr lang="en-US" dirty="0" smtClean="0">
                <a:ea typeface="ＭＳ Ｐゴシック" charset="-128"/>
              </a:rPr>
              <a:t> old to be ready to make a binding commitment to a college in Sept. or Oct.</a:t>
            </a:r>
          </a:p>
          <a:p>
            <a:pPr marL="742950" lvl="1" indent="-285750"/>
            <a:r>
              <a:rPr lang="en-US" dirty="0" smtClean="0">
                <a:ea typeface="ＭＳ Ｐゴシック" charset="-128"/>
              </a:rPr>
              <a:t>2. If </a:t>
            </a:r>
            <a:r>
              <a:rPr lang="en-US" u="sng" dirty="0" smtClean="0">
                <a:ea typeface="ＭＳ Ｐゴシック" charset="-128"/>
              </a:rPr>
              <a:t>affordability</a:t>
            </a:r>
            <a:r>
              <a:rPr lang="en-US" dirty="0" smtClean="0">
                <a:ea typeface="ＭＳ Ｐゴシック" charset="-128"/>
              </a:rPr>
              <a:t> is as big an issue as </a:t>
            </a:r>
            <a:r>
              <a:rPr lang="en-US" u="sng" dirty="0" smtClean="0">
                <a:ea typeface="ＭＳ Ｐゴシック" charset="-128"/>
              </a:rPr>
              <a:t>admissibility</a:t>
            </a:r>
            <a:r>
              <a:rPr lang="en-US" dirty="0" smtClean="0">
                <a:ea typeface="ＭＳ Ｐゴシック" charset="-128"/>
              </a:rPr>
              <a:t>:</a:t>
            </a:r>
          </a:p>
          <a:p>
            <a:pPr marL="1143000" lvl="2" indent="-228600">
              <a:buFontTx/>
              <a:buChar char="•"/>
            </a:pPr>
            <a:r>
              <a:rPr lang="en-US" dirty="0" smtClean="0">
                <a:ea typeface="ＭＳ Ｐゴシック" charset="-128"/>
              </a:rPr>
              <a:t> ask each college about policies concerning Early Decision students and both need-based fin. aid and merit-based scholarships. </a:t>
            </a:r>
          </a:p>
          <a:p>
            <a:pPr marL="1143000" lvl="2" indent="-228600">
              <a:buFontTx/>
              <a:buChar char="•"/>
            </a:pPr>
            <a:r>
              <a:rPr lang="en-US" dirty="0" smtClean="0">
                <a:ea typeface="ＭＳ Ｐゴシック" charset="-128"/>
              </a:rPr>
              <a:t>Some schools may offer less fin. aid to an ED candidate than comparable student admitted at regular decision. </a:t>
            </a:r>
          </a:p>
          <a:p>
            <a:pPr marL="1143000" lvl="2" indent="-228600">
              <a:buFontTx/>
              <a:buChar char="•"/>
            </a:pPr>
            <a:r>
              <a:rPr lang="en-US" dirty="0" smtClean="0">
                <a:ea typeface="ＭＳ Ｐゴシック" charset="-128"/>
              </a:rPr>
              <a:t>Some schools may not consider ED candidates as seriously for merit-based scholarships. </a:t>
            </a:r>
          </a:p>
          <a:p>
            <a:pPr marL="1143000" lvl="2" indent="-228600">
              <a:buFontTx/>
              <a:buChar char="•"/>
            </a:pPr>
            <a:r>
              <a:rPr lang="en-US" dirty="0" smtClean="0">
                <a:ea typeface="ＭＳ Ｐゴシック" charset="-128"/>
              </a:rPr>
              <a:t>ASK!</a:t>
            </a:r>
          </a:p>
          <a:p>
            <a:pPr marL="1143000" lvl="2" indent="-228600"/>
            <a:endParaRPr lang="en-US" dirty="0" smtClean="0">
              <a:ea typeface="ＭＳ Ｐゴシック" charset="-128"/>
            </a:endParaRPr>
          </a:p>
          <a:p>
            <a:r>
              <a:rPr lang="en-US" b="1" dirty="0" smtClean="0">
                <a:ea typeface="ＭＳ Ｐゴシック" charset="-128"/>
              </a:rPr>
              <a:t>Avoid</a:t>
            </a:r>
            <a:r>
              <a:rPr lang="en-US" b="1" baseline="0" dirty="0" smtClean="0">
                <a:ea typeface="ＭＳ Ｐゴシック" charset="-128"/>
              </a:rPr>
              <a:t> Scholarship Scams – Unsolicited e-mails or letters inviting you to participate in a seminar or webinar for free w/ a follow-on pitch to pay them to get you financial aid.</a:t>
            </a:r>
            <a:endParaRPr lang="en-US" b="1" dirty="0" smtClean="0">
              <a:ea typeface="ＭＳ Ｐゴシック" charset="-128"/>
            </a:endParaRPr>
          </a:p>
          <a:p>
            <a:endParaRPr lang="en-US" b="1" dirty="0" smtClean="0">
              <a:ea typeface="ＭＳ Ｐゴシック" charset="-128"/>
            </a:endParaRPr>
          </a:p>
          <a:p>
            <a:r>
              <a:rPr lang="en-US" b="1" dirty="0" smtClean="0">
                <a:ea typeface="ＭＳ Ｐゴシック" charset="-128"/>
              </a:rPr>
              <a:t>Differential/Preferential Packaging</a:t>
            </a:r>
          </a:p>
          <a:p>
            <a:r>
              <a:rPr lang="en-US" dirty="0" smtClean="0">
                <a:ea typeface="ＭＳ Ｐゴシック" charset="-128"/>
              </a:rPr>
              <a:t>Many institutions are no longer able to meet 100% of the financial need of their students.</a:t>
            </a:r>
          </a:p>
          <a:p>
            <a:r>
              <a:rPr lang="en-US" dirty="0" smtClean="0">
                <a:ea typeface="ＭＳ Ｐゴシック" charset="-128"/>
              </a:rPr>
              <a:t>Several ways in which schools may choose to </a:t>
            </a:r>
            <a:r>
              <a:rPr lang="en-US" u="sng" dirty="0" smtClean="0">
                <a:ea typeface="ＭＳ Ｐゴシック" charset="-128"/>
              </a:rPr>
              <a:t>spread out those financial aid dollars</a:t>
            </a:r>
            <a:r>
              <a:rPr lang="en-US" dirty="0" smtClean="0">
                <a:ea typeface="ＭＳ Ｐゴシック" charset="-128"/>
              </a:rPr>
              <a:t>:</a:t>
            </a:r>
          </a:p>
          <a:p>
            <a:pPr marL="742950" lvl="1" indent="-285750">
              <a:buFontTx/>
              <a:buChar char="•"/>
            </a:pPr>
            <a:r>
              <a:rPr lang="en-US" u="sng" dirty="0" smtClean="0">
                <a:ea typeface="ＭＳ Ｐゴシック" charset="-128"/>
              </a:rPr>
              <a:t>More attractive fin aid</a:t>
            </a:r>
            <a:r>
              <a:rPr lang="en-US" dirty="0" smtClean="0">
                <a:ea typeface="ＭＳ Ｐゴシック" charset="-128"/>
              </a:rPr>
              <a:t> packages to the applicants they most want to enroll</a:t>
            </a:r>
          </a:p>
          <a:p>
            <a:pPr marL="742950" lvl="1" indent="-285750">
              <a:buFontTx/>
              <a:buChar char="•"/>
            </a:pPr>
            <a:r>
              <a:rPr lang="en-US" dirty="0" smtClean="0">
                <a:ea typeface="ＭＳ Ｐゴシック" charset="-128"/>
              </a:rPr>
              <a:t>Strictly enforcing application </a:t>
            </a:r>
            <a:r>
              <a:rPr lang="en-US" u="sng" dirty="0" smtClean="0">
                <a:ea typeface="ＭＳ Ｐゴシック" charset="-128"/>
              </a:rPr>
              <a:t>deadlines</a:t>
            </a:r>
          </a:p>
          <a:p>
            <a:pPr marL="457200" marR="0" lvl="1" indent="0" algn="l" defTabSz="914400" rtl="0" eaLnBrk="0" fontAlgn="base" latinLnBrk="0" hangingPunct="0">
              <a:lnSpc>
                <a:spcPct val="100000"/>
              </a:lnSpc>
              <a:spcBef>
                <a:spcPct val="30000"/>
              </a:spcBef>
              <a:spcAft>
                <a:spcPct val="0"/>
              </a:spcAft>
              <a:buClrTx/>
              <a:buSzTx/>
              <a:buFontTx/>
              <a:buNone/>
              <a:tabLst/>
              <a:defRPr/>
            </a:pPr>
            <a:endParaRPr lang="en-US" b="1" dirty="0" smtClean="0">
              <a:ea typeface="ＭＳ Ｐゴシック" charset="-128"/>
            </a:endParaRPr>
          </a:p>
          <a:p>
            <a:pPr marL="457200" marR="0" lvl="1" indent="0" algn="l" defTabSz="914400" rtl="0" eaLnBrk="0" fontAlgn="base" latinLnBrk="0" hangingPunct="0">
              <a:lnSpc>
                <a:spcPct val="100000"/>
              </a:lnSpc>
              <a:spcBef>
                <a:spcPct val="30000"/>
              </a:spcBef>
              <a:spcAft>
                <a:spcPct val="0"/>
              </a:spcAft>
              <a:buClrTx/>
              <a:buSzTx/>
              <a:buFontTx/>
              <a:buNone/>
              <a:tabLst/>
              <a:defRPr/>
            </a:pPr>
            <a:r>
              <a:rPr lang="en-US" b="1" dirty="0" smtClean="0">
                <a:ea typeface="ＭＳ Ｐゴシック" charset="-128"/>
              </a:rPr>
              <a:t>MAKE SURE TO GIVE</a:t>
            </a:r>
            <a:r>
              <a:rPr lang="en-US" b="1" baseline="0" dirty="0" smtClean="0">
                <a:ea typeface="ＭＳ Ｐゴシック" charset="-128"/>
              </a:rPr>
              <a:t> THEM THE TAKE-AWAYS!</a:t>
            </a:r>
            <a:endParaRPr lang="en-US" b="1" dirty="0" smtClean="0">
              <a:ea typeface="ＭＳ Ｐゴシック" charset="-128"/>
            </a:endParaRPr>
          </a:p>
          <a:p>
            <a:pPr marL="742950" lvl="1" indent="-285750">
              <a:buFontTx/>
              <a:buChar char="•"/>
            </a:pPr>
            <a:endParaRPr lang="en-US" u="sng" dirty="0" smtClean="0">
              <a:ea typeface="ＭＳ Ｐゴシック" charset="-128"/>
            </a:endParaRPr>
          </a:p>
        </p:txBody>
      </p:sp>
    </p:spTree>
    <p:extLst>
      <p:ext uri="{BB962C8B-B14F-4D97-AF65-F5344CB8AC3E}">
        <p14:creationId xmlns:p14="http://schemas.microsoft.com/office/powerpoint/2010/main" val="917244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57F72530-5220-484E-8C2D-A1B045B42238}" type="slidenum">
              <a:rPr lang="en-US"/>
              <a:pPr/>
              <a:t>3</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xfrm>
            <a:off x="620713" y="4249738"/>
            <a:ext cx="5510212" cy="4789487"/>
          </a:xfrm>
          <a:noFill/>
          <a:ln/>
        </p:spPr>
        <p:txBody>
          <a:bodyPr/>
          <a:lstStyle/>
          <a:p>
            <a:r>
              <a:rPr lang="en-US" b="1" u="sng" dirty="0" smtClean="0">
                <a:ea typeface="ＭＳ Ｐゴシック" charset="-128"/>
              </a:rPr>
              <a:t>Financial Aid System</a:t>
            </a:r>
            <a:r>
              <a:rPr lang="en-US" dirty="0" smtClean="0">
                <a:ea typeface="ＭＳ Ｐゴシック" charset="-128"/>
              </a:rPr>
              <a:t> -- based on the idea that:</a:t>
            </a:r>
          </a:p>
          <a:p>
            <a:r>
              <a:rPr lang="en-US" dirty="0" smtClean="0">
                <a:ea typeface="ＭＳ Ｐゴシック" charset="-128"/>
              </a:rPr>
              <a:t>	- </a:t>
            </a:r>
            <a:r>
              <a:rPr lang="en-US" u="sng" dirty="0" smtClean="0">
                <a:ea typeface="ＭＳ Ｐゴシック" charset="-128"/>
              </a:rPr>
              <a:t>anyone</a:t>
            </a:r>
            <a:r>
              <a:rPr lang="en-US" dirty="0" smtClean="0">
                <a:ea typeface="ＭＳ Ｐゴシック" charset="-128"/>
              </a:rPr>
              <a:t> should be able to attend college, </a:t>
            </a:r>
          </a:p>
          <a:p>
            <a:r>
              <a:rPr lang="en-US" dirty="0" smtClean="0">
                <a:ea typeface="ＭＳ Ｐゴシック" charset="-128"/>
              </a:rPr>
              <a:t>		 - </a:t>
            </a:r>
            <a:r>
              <a:rPr lang="en-US" b="1" dirty="0" smtClean="0">
                <a:ea typeface="ＭＳ Ｐゴシック" charset="-128"/>
              </a:rPr>
              <a:t>regardless</a:t>
            </a:r>
            <a:r>
              <a:rPr lang="en-US" dirty="0" smtClean="0">
                <a:ea typeface="ＭＳ Ｐゴシック" charset="-128"/>
              </a:rPr>
              <a:t> of financial circumstances</a:t>
            </a:r>
          </a:p>
          <a:p>
            <a:r>
              <a:rPr lang="en-US" dirty="0" smtClean="0">
                <a:ea typeface="ＭＳ Ｐゴシック" charset="-128"/>
              </a:rPr>
              <a:t>	So, the </a:t>
            </a:r>
            <a:r>
              <a:rPr lang="en-US" b="1" dirty="0" smtClean="0">
                <a:ea typeface="ＭＳ Ｐゴシック" charset="-128"/>
              </a:rPr>
              <a:t>primary goal</a:t>
            </a:r>
            <a:r>
              <a:rPr lang="en-US" dirty="0" smtClean="0">
                <a:ea typeface="ＭＳ Ｐゴシック" charset="-128"/>
              </a:rPr>
              <a:t> of </a:t>
            </a:r>
            <a:r>
              <a:rPr lang="en-US" u="sng" dirty="0" smtClean="0">
                <a:ea typeface="ＭＳ Ｐゴシック" charset="-128"/>
              </a:rPr>
              <a:t>need-based aid</a:t>
            </a:r>
            <a:r>
              <a:rPr lang="en-US" dirty="0" smtClean="0">
                <a:ea typeface="ＭＳ Ｐゴシック" charset="-128"/>
              </a:rPr>
              <a:t> -- to help students pay for college</a:t>
            </a:r>
          </a:p>
          <a:p>
            <a:r>
              <a:rPr lang="en-US" dirty="0" smtClean="0">
                <a:ea typeface="ＭＳ Ｐゴシック" charset="-128"/>
              </a:rPr>
              <a:t>	-  thus making college </a:t>
            </a:r>
            <a:r>
              <a:rPr lang="en-US" u="sng" dirty="0" smtClean="0">
                <a:ea typeface="ＭＳ Ｐゴシック" charset="-128"/>
              </a:rPr>
              <a:t>accessible</a:t>
            </a:r>
            <a:r>
              <a:rPr lang="en-US" dirty="0" smtClean="0">
                <a:ea typeface="ＭＳ Ｐゴシック" charset="-128"/>
              </a:rPr>
              <a:t> to students who otherwise </a:t>
            </a:r>
            <a:r>
              <a:rPr lang="en-US" dirty="0" err="1" smtClean="0">
                <a:ea typeface="ＭＳ Ｐゴシック" charset="-128"/>
              </a:rPr>
              <a:t>couldn</a:t>
            </a:r>
            <a:r>
              <a:rPr lang="ja-JP" altLang="en-US" dirty="0" smtClean="0">
                <a:ea typeface="ＭＳ Ｐゴシック" charset="-128"/>
              </a:rPr>
              <a:t>’</a:t>
            </a:r>
            <a:r>
              <a:rPr lang="en-US" altLang="ja-JP" dirty="0" smtClean="0">
                <a:ea typeface="ＭＳ Ｐゴシック" charset="-128"/>
              </a:rPr>
              <a:t>t afford it</a:t>
            </a:r>
            <a:endParaRPr lang="en-US" dirty="0" smtClean="0">
              <a:ea typeface="ＭＳ Ｐゴシック" charset="-128"/>
            </a:endParaRPr>
          </a:p>
          <a:p>
            <a:r>
              <a:rPr lang="en-US" dirty="0" smtClean="0">
                <a:ea typeface="ＭＳ Ｐゴシック" charset="-128"/>
              </a:rPr>
              <a:t>A </a:t>
            </a:r>
            <a:r>
              <a:rPr lang="en-US" i="1" dirty="0" smtClean="0">
                <a:ea typeface="ＭＳ Ｐゴシック" charset="-128"/>
              </a:rPr>
              <a:t>lack</a:t>
            </a:r>
            <a:r>
              <a:rPr lang="en-US" dirty="0" smtClean="0">
                <a:ea typeface="ＭＳ Ｐゴシック" charset="-128"/>
              </a:rPr>
              <a:t> of financial resources - should not prevent a student from applying to college</a:t>
            </a:r>
          </a:p>
          <a:p>
            <a:r>
              <a:rPr lang="en-US" dirty="0" smtClean="0">
                <a:ea typeface="ＭＳ Ｐゴシック" charset="-128"/>
              </a:rPr>
              <a:t>	-including to his/her </a:t>
            </a:r>
            <a:r>
              <a:rPr lang="en-US" u="sng" dirty="0" smtClean="0">
                <a:ea typeface="ＭＳ Ｐゴシック" charset="-128"/>
              </a:rPr>
              <a:t>first-choice</a:t>
            </a:r>
            <a:r>
              <a:rPr lang="en-US" dirty="0" smtClean="0">
                <a:ea typeface="ＭＳ Ｐゴシック" charset="-128"/>
              </a:rPr>
              <a:t> college, </a:t>
            </a:r>
          </a:p>
          <a:p>
            <a:r>
              <a:rPr lang="en-US" dirty="0" smtClean="0">
                <a:ea typeface="ＭＳ Ｐゴシック" charset="-128"/>
              </a:rPr>
              <a:t>	-regardless of how expensive that college/university is</a:t>
            </a:r>
          </a:p>
          <a:p>
            <a:endParaRPr lang="en-US" dirty="0" smtClean="0">
              <a:ea typeface="ＭＳ Ｐゴシック" charset="-128"/>
            </a:endParaRPr>
          </a:p>
          <a:p>
            <a:r>
              <a:rPr lang="en-US" b="1" dirty="0" smtClean="0">
                <a:ea typeface="ＭＳ Ｐゴシック" charset="-128"/>
              </a:rPr>
              <a:t>To meet these goals of access and choice</a:t>
            </a:r>
            <a:r>
              <a:rPr lang="en-US" dirty="0" smtClean="0">
                <a:ea typeface="ＭＳ Ｐゴシック" charset="-128"/>
              </a:rPr>
              <a:t> --  the financial aid professionals </a:t>
            </a:r>
            <a:r>
              <a:rPr lang="en-US" u="sng" dirty="0" smtClean="0">
                <a:ea typeface="ＭＳ Ｐゴシック" charset="-128"/>
              </a:rPr>
              <a:t>evaluate a student’s and his/her parents’</a:t>
            </a:r>
            <a:r>
              <a:rPr lang="en-US" dirty="0" smtClean="0">
                <a:ea typeface="ＭＳ Ｐゴシック" charset="-128"/>
              </a:rPr>
              <a:t>:</a:t>
            </a:r>
          </a:p>
          <a:p>
            <a:r>
              <a:rPr lang="en-US" dirty="0" smtClean="0">
                <a:ea typeface="ＭＳ Ｐゴシック" charset="-128"/>
              </a:rPr>
              <a:t>	- income &amp; expenses, </a:t>
            </a:r>
          </a:p>
          <a:p>
            <a:r>
              <a:rPr lang="en-US" dirty="0" smtClean="0">
                <a:ea typeface="ＭＳ Ｐゴシック" charset="-128"/>
              </a:rPr>
              <a:t>	- assets &amp; debts/liabilities</a:t>
            </a:r>
          </a:p>
          <a:p>
            <a:r>
              <a:rPr lang="en-US" dirty="0" smtClean="0">
                <a:ea typeface="ＭＳ Ｐゴシック" charset="-128"/>
              </a:rPr>
              <a:t>	- number of family members, </a:t>
            </a:r>
          </a:p>
          <a:p>
            <a:r>
              <a:rPr lang="en-US" dirty="0" smtClean="0">
                <a:ea typeface="ＭＳ Ｐゴシック" charset="-128"/>
              </a:rPr>
              <a:t>	- &amp; number of family</a:t>
            </a:r>
            <a:r>
              <a:rPr lang="en-US" baseline="0" dirty="0" smtClean="0">
                <a:ea typeface="ＭＳ Ｐゴシック" charset="-128"/>
              </a:rPr>
              <a:t> members</a:t>
            </a:r>
            <a:r>
              <a:rPr lang="en-US" dirty="0" smtClean="0">
                <a:ea typeface="ＭＳ Ｐゴシック" charset="-128"/>
              </a:rPr>
              <a:t> in college </a:t>
            </a:r>
          </a:p>
          <a:p>
            <a:r>
              <a:rPr lang="en-US" dirty="0" smtClean="0">
                <a:ea typeface="ＭＳ Ｐゴシック" charset="-128"/>
              </a:rPr>
              <a:t>All of this information is used to assess the family</a:t>
            </a:r>
            <a:r>
              <a:rPr lang="ja-JP" altLang="en-US" dirty="0" smtClean="0">
                <a:ea typeface="ＭＳ Ｐゴシック" charset="-128"/>
              </a:rPr>
              <a:t>’</a:t>
            </a:r>
            <a:r>
              <a:rPr lang="en-US" altLang="ja-JP" dirty="0" smtClean="0">
                <a:ea typeface="ＭＳ Ｐゴシック" charset="-128"/>
              </a:rPr>
              <a:t>s ability to pay educational costs, and thus eligibility for need-based aid.</a:t>
            </a:r>
          </a:p>
          <a:p>
            <a:endParaRPr lang="en-US" dirty="0" smtClean="0">
              <a:ea typeface="ＭＳ Ｐゴシック" charset="-128"/>
            </a:endParaRPr>
          </a:p>
          <a:p>
            <a:r>
              <a:rPr lang="en-US" dirty="0" smtClean="0">
                <a:ea typeface="ＭＳ Ｐゴシック" charset="-128"/>
              </a:rPr>
              <a:t>As well, </a:t>
            </a:r>
            <a:r>
              <a:rPr lang="en-US" b="1" dirty="0" smtClean="0">
                <a:ea typeface="ＭＳ Ｐゴシック" charset="-128"/>
              </a:rPr>
              <a:t>there’s another category of financial</a:t>
            </a:r>
            <a:r>
              <a:rPr lang="en-US" b="1" baseline="0" dirty="0" smtClean="0">
                <a:ea typeface="ＭＳ Ｐゴシック" charset="-128"/>
              </a:rPr>
              <a:t> aid – merit-based aid </a:t>
            </a:r>
            <a:r>
              <a:rPr lang="en-US" baseline="0" dirty="0" smtClean="0">
                <a:ea typeface="ＭＳ Ｐゴシック" charset="-128"/>
              </a:rPr>
              <a:t>– that’s driven by an assessment of the student’s achievements and talents (be they academic, athletic, artistic, leadership, community service).</a:t>
            </a:r>
            <a:endParaRPr lang="en-US" dirty="0" smtClean="0">
              <a:ea typeface="ＭＳ Ｐゴシック" charset="-128"/>
            </a:endParaRPr>
          </a:p>
        </p:txBody>
      </p:sp>
    </p:spTree>
    <p:extLst>
      <p:ext uri="{BB962C8B-B14F-4D97-AF65-F5344CB8AC3E}">
        <p14:creationId xmlns:p14="http://schemas.microsoft.com/office/powerpoint/2010/main" val="218540650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Hopefully,</a:t>
            </a:r>
            <a:r>
              <a:rPr lang="en-US" baseline="0" dirty="0" smtClean="0"/>
              <a:t> you now have the tools needed to make informed judgments and timely fact-based decisions.</a:t>
            </a:r>
          </a:p>
          <a:p>
            <a:endParaRPr lang="en-US" baseline="0" dirty="0" smtClean="0"/>
          </a:p>
          <a:p>
            <a:r>
              <a:rPr lang="en-US" baseline="0" dirty="0" smtClean="0"/>
              <a:t>Lance will now discuss FL Bright Futures and FL Prepaid Programs.</a:t>
            </a:r>
            <a:endParaRPr lang="en-US" dirty="0"/>
          </a:p>
        </p:txBody>
      </p:sp>
      <p:sp>
        <p:nvSpPr>
          <p:cNvPr id="4" name="Slide Number Placeholder 3"/>
          <p:cNvSpPr>
            <a:spLocks noGrp="1"/>
          </p:cNvSpPr>
          <p:nvPr>
            <p:ph type="sldNum" sz="quarter" idx="10"/>
          </p:nvPr>
        </p:nvSpPr>
        <p:spPr/>
        <p:txBody>
          <a:bodyPr/>
          <a:lstStyle/>
          <a:p>
            <a:fld id="{FE236A18-AD33-47CB-BB58-2FDE8BBE65B5}" type="slidenum">
              <a:rPr lang="en-US" smtClean="0"/>
              <a:pPr/>
              <a:t>30</a:t>
            </a:fld>
            <a:endParaRPr lang="en-US"/>
          </a:p>
        </p:txBody>
      </p:sp>
    </p:spTree>
    <p:extLst>
      <p:ext uri="{BB962C8B-B14F-4D97-AF65-F5344CB8AC3E}">
        <p14:creationId xmlns:p14="http://schemas.microsoft.com/office/powerpoint/2010/main" val="13959616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7"/>
          <p:cNvSpPr>
            <a:spLocks noGrp="1" noChangeArrowheads="1"/>
          </p:cNvSpPr>
          <p:nvPr>
            <p:ph type="sldNum" sz="quarter" idx="5"/>
          </p:nvPr>
        </p:nvSpPr>
        <p:spPr>
          <a:noFill/>
        </p:spPr>
        <p:txBody>
          <a:bodyPr/>
          <a:lstStyle/>
          <a:p>
            <a:fld id="{CDFC5C99-D940-4127-B556-86CB3EA4513C}" type="slidenum">
              <a:rPr lang="en-US"/>
              <a:pPr/>
              <a:t>31</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p:spPr>
        <p:txBody>
          <a:bodyPr/>
          <a:lstStyle/>
          <a:p>
            <a:endParaRPr lang="en-US" smtClean="0">
              <a:ea typeface="ＭＳ Ｐゴシック" charset="-128"/>
            </a:endParaRPr>
          </a:p>
        </p:txBody>
      </p:sp>
    </p:spTree>
    <p:extLst>
      <p:ext uri="{BB962C8B-B14F-4D97-AF65-F5344CB8AC3E}">
        <p14:creationId xmlns:p14="http://schemas.microsoft.com/office/powerpoint/2010/main" val="40546273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94DA4892-DFE2-4B23-A214-D639FBDD98D9}" type="slidenum">
              <a:rPr lang="en-US"/>
              <a:pPr/>
              <a:t>32</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endParaRPr lang="en-US" dirty="0" smtClean="0">
              <a:ea typeface="ＭＳ Ｐゴシック" charset="-128"/>
            </a:endParaRPr>
          </a:p>
        </p:txBody>
      </p:sp>
    </p:spTree>
    <p:extLst>
      <p:ext uri="{BB962C8B-B14F-4D97-AF65-F5344CB8AC3E}">
        <p14:creationId xmlns:p14="http://schemas.microsoft.com/office/powerpoint/2010/main" val="5673818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p>
            <a:fld id="{18DB6A23-777F-43AE-80AF-6EDD4CEB8ED6}" type="slidenum">
              <a:rPr lang="en-US"/>
              <a:pPr/>
              <a:t>4</a:t>
            </a:fld>
            <a:endParaRPr lang="en-US"/>
          </a:p>
        </p:txBody>
      </p:sp>
      <p:sp>
        <p:nvSpPr>
          <p:cNvPr id="37890" name="Rectangle 2"/>
          <p:cNvSpPr>
            <a:spLocks noGrp="1" noRot="1" noChangeAspect="1" noChangeArrowheads="1" noTextEdit="1"/>
          </p:cNvSpPr>
          <p:nvPr>
            <p:ph type="sldImg"/>
          </p:nvPr>
        </p:nvSpPr>
        <p:spPr>
          <a:xfrm>
            <a:off x="1560513" y="212725"/>
            <a:ext cx="3630612" cy="2722563"/>
          </a:xfrm>
          <a:ln/>
        </p:spPr>
      </p:sp>
      <p:sp>
        <p:nvSpPr>
          <p:cNvPr id="37891" name="Rectangle 3"/>
          <p:cNvSpPr>
            <a:spLocks noGrp="1" noChangeArrowheads="1"/>
          </p:cNvSpPr>
          <p:nvPr>
            <p:ph type="body" idx="1"/>
          </p:nvPr>
        </p:nvSpPr>
        <p:spPr>
          <a:xfrm>
            <a:off x="155575" y="3013075"/>
            <a:ext cx="6673850" cy="6026150"/>
          </a:xfrm>
          <a:noFill/>
          <a:ln/>
        </p:spPr>
        <p:txBody>
          <a:bodyPr/>
          <a:lstStyle/>
          <a:p>
            <a:pPr>
              <a:lnSpc>
                <a:spcPct val="90000"/>
              </a:lnSpc>
            </a:pPr>
            <a:r>
              <a:rPr lang="en-US" dirty="0" smtClean="0">
                <a:ea typeface="ＭＳ Ｐゴシック" charset="-128"/>
              </a:rPr>
              <a:t>	</a:t>
            </a:r>
            <a:r>
              <a:rPr lang="en-US" b="1" u="sng" dirty="0" smtClean="0">
                <a:ea typeface="ＭＳ Ｐゴシック" charset="-128"/>
              </a:rPr>
              <a:t>Need Analysis</a:t>
            </a:r>
          </a:p>
          <a:p>
            <a:pPr>
              <a:lnSpc>
                <a:spcPct val="90000"/>
              </a:lnSpc>
            </a:pPr>
            <a:r>
              <a:rPr lang="en-US" dirty="0" smtClean="0">
                <a:ea typeface="ＭＳ Ｐゴシック" charset="-128"/>
              </a:rPr>
              <a:t>Financial aid professionals use a process known as </a:t>
            </a:r>
            <a:r>
              <a:rPr lang="en-US" u="sng" dirty="0" smtClean="0">
                <a:ea typeface="ＭＳ Ｐゴシック" charset="-128"/>
              </a:rPr>
              <a:t>need analysis</a:t>
            </a:r>
            <a:r>
              <a:rPr lang="en-US" dirty="0" smtClean="0">
                <a:ea typeface="ＭＳ Ｐゴシック" charset="-128"/>
              </a:rPr>
              <a:t>, </a:t>
            </a:r>
          </a:p>
          <a:p>
            <a:pPr>
              <a:lnSpc>
                <a:spcPct val="90000"/>
              </a:lnSpc>
            </a:pPr>
            <a:r>
              <a:rPr lang="en-US" dirty="0" smtClean="0">
                <a:ea typeface="ＭＳ Ｐゴシック" charset="-128"/>
              </a:rPr>
              <a:t>	- they use it to estimate the </a:t>
            </a:r>
            <a:r>
              <a:rPr lang="en-US" u="sng" dirty="0" smtClean="0">
                <a:ea typeface="ＭＳ Ｐゴシック" charset="-128"/>
              </a:rPr>
              <a:t>amount</a:t>
            </a:r>
            <a:r>
              <a:rPr lang="en-US" dirty="0" smtClean="0">
                <a:ea typeface="ＭＳ Ｐゴシック" charset="-128"/>
              </a:rPr>
              <a:t> that families will be </a:t>
            </a:r>
            <a:r>
              <a:rPr lang="en-US" u="sng" dirty="0" smtClean="0">
                <a:ea typeface="ＭＳ Ｐゴシック" charset="-128"/>
              </a:rPr>
              <a:t>expected</a:t>
            </a:r>
            <a:r>
              <a:rPr lang="en-US" dirty="0" smtClean="0">
                <a:ea typeface="ＭＳ Ｐゴシック" charset="-128"/>
              </a:rPr>
              <a:t> to pay toward college costs.</a:t>
            </a:r>
          </a:p>
          <a:p>
            <a:pPr>
              <a:lnSpc>
                <a:spcPct val="90000"/>
              </a:lnSpc>
            </a:pPr>
            <a:endParaRPr lang="en-US" dirty="0" smtClean="0">
              <a:ea typeface="ＭＳ Ｐゴシック" charset="-128"/>
            </a:endParaRPr>
          </a:p>
          <a:p>
            <a:pPr>
              <a:lnSpc>
                <a:spcPct val="90000"/>
              </a:lnSpc>
            </a:pPr>
            <a:r>
              <a:rPr lang="en-US" i="1" dirty="0" smtClean="0">
                <a:ea typeface="ＭＳ Ｐゴシック" charset="-128"/>
              </a:rPr>
              <a:t>Need analysis</a:t>
            </a:r>
            <a:r>
              <a:rPr lang="en-US" dirty="0" smtClean="0">
                <a:ea typeface="ＭＳ Ｐゴシック" charset="-128"/>
              </a:rPr>
              <a:t> is based on these </a:t>
            </a:r>
            <a:r>
              <a:rPr lang="en-US" b="1" dirty="0" smtClean="0">
                <a:ea typeface="ＭＳ Ｐゴシック" charset="-128"/>
              </a:rPr>
              <a:t>principles</a:t>
            </a:r>
            <a:r>
              <a:rPr lang="en-US" dirty="0" smtClean="0">
                <a:ea typeface="ＭＳ Ｐゴシック" charset="-128"/>
              </a:rPr>
              <a:t>:</a:t>
            </a:r>
          </a:p>
          <a:p>
            <a:pPr>
              <a:lnSpc>
                <a:spcPct val="90000"/>
              </a:lnSpc>
            </a:pPr>
            <a:r>
              <a:rPr lang="en-US" dirty="0" smtClean="0">
                <a:ea typeface="ＭＳ Ｐゴシック" charset="-128"/>
              </a:rPr>
              <a:t>	- 1. </a:t>
            </a:r>
            <a:r>
              <a:rPr lang="en-US" b="1" dirty="0" smtClean="0">
                <a:ea typeface="ＭＳ Ｐゴシック" charset="-128"/>
              </a:rPr>
              <a:t>Parents</a:t>
            </a:r>
            <a:r>
              <a:rPr lang="ja-JP" altLang="en-US" b="1" dirty="0" smtClean="0">
                <a:ea typeface="ＭＳ Ｐゴシック" charset="-128"/>
              </a:rPr>
              <a:t>’</a:t>
            </a:r>
            <a:r>
              <a:rPr lang="en-US" altLang="ja-JP" b="1" dirty="0" smtClean="0">
                <a:ea typeface="ＭＳ Ｐゴシック" charset="-128"/>
              </a:rPr>
              <a:t> role</a:t>
            </a:r>
            <a:r>
              <a:rPr lang="en-US" altLang="ja-JP" dirty="0" smtClean="0">
                <a:ea typeface="ＭＳ Ｐゴシック" charset="-128"/>
              </a:rPr>
              <a:t> -To the extent that they</a:t>
            </a:r>
            <a:r>
              <a:rPr lang="ja-JP" altLang="en-US" dirty="0" smtClean="0">
                <a:ea typeface="ＭＳ Ｐゴシック" charset="-128"/>
              </a:rPr>
              <a:t>’</a:t>
            </a:r>
            <a:r>
              <a:rPr lang="en-US" altLang="ja-JP" dirty="0" smtClean="0">
                <a:ea typeface="ＭＳ Ｐゴシック" charset="-128"/>
              </a:rPr>
              <a:t>re </a:t>
            </a:r>
            <a:r>
              <a:rPr lang="en-US" altLang="ja-JP" i="1" dirty="0" smtClean="0">
                <a:ea typeface="ＭＳ Ｐゴシック" charset="-128"/>
              </a:rPr>
              <a:t>able</a:t>
            </a:r>
            <a:r>
              <a:rPr lang="en-US" altLang="ja-JP" dirty="0" smtClean="0">
                <a:ea typeface="ＭＳ Ｐゴシック" charset="-128"/>
              </a:rPr>
              <a:t>, </a:t>
            </a:r>
            <a:r>
              <a:rPr lang="en-US" altLang="ja-JP" u="sng" dirty="0" smtClean="0">
                <a:ea typeface="ＭＳ Ｐゴシック" charset="-128"/>
              </a:rPr>
              <a:t>parents</a:t>
            </a:r>
            <a:r>
              <a:rPr lang="en-US" altLang="ja-JP" dirty="0" smtClean="0">
                <a:ea typeface="ＭＳ Ｐゴシック" charset="-128"/>
              </a:rPr>
              <a:t> have the primary responsibility to pay for their children</a:t>
            </a:r>
            <a:r>
              <a:rPr lang="ja-JP" altLang="en-US" dirty="0" smtClean="0">
                <a:ea typeface="ＭＳ Ｐゴシック" charset="-128"/>
              </a:rPr>
              <a:t>’</a:t>
            </a:r>
            <a:r>
              <a:rPr lang="en-US" altLang="ja-JP" dirty="0" smtClean="0">
                <a:ea typeface="ＭＳ Ｐゴシック" charset="-128"/>
              </a:rPr>
              <a:t>s education.  </a:t>
            </a:r>
          </a:p>
          <a:p>
            <a:pPr>
              <a:lnSpc>
                <a:spcPct val="90000"/>
              </a:lnSpc>
            </a:pPr>
            <a:r>
              <a:rPr lang="en-US" dirty="0" smtClean="0">
                <a:ea typeface="ＭＳ Ｐゴシック" charset="-128"/>
              </a:rPr>
              <a:t>		- Please note: I said </a:t>
            </a:r>
            <a:r>
              <a:rPr lang="en-US" b="1" i="1" dirty="0" smtClean="0">
                <a:ea typeface="ＭＳ Ｐゴシック" charset="-128"/>
              </a:rPr>
              <a:t>able</a:t>
            </a:r>
            <a:r>
              <a:rPr lang="en-US" dirty="0" smtClean="0">
                <a:ea typeface="ＭＳ Ｐゴシック" charset="-128"/>
              </a:rPr>
              <a:t>, not </a:t>
            </a:r>
            <a:r>
              <a:rPr lang="en-US" b="1" i="1" dirty="0" smtClean="0">
                <a:ea typeface="ＭＳ Ｐゴシック" charset="-128"/>
              </a:rPr>
              <a:t>willing</a:t>
            </a:r>
            <a:r>
              <a:rPr lang="en-US" dirty="0" smtClean="0">
                <a:ea typeface="ＭＳ Ｐゴシック" charset="-128"/>
              </a:rPr>
              <a:t>.</a:t>
            </a:r>
          </a:p>
          <a:p>
            <a:pPr>
              <a:lnSpc>
                <a:spcPct val="90000"/>
              </a:lnSpc>
            </a:pPr>
            <a:endParaRPr lang="en-US" dirty="0" smtClean="0">
              <a:ea typeface="ＭＳ Ｐゴシック" charset="-128"/>
            </a:endParaRPr>
          </a:p>
          <a:p>
            <a:pPr>
              <a:lnSpc>
                <a:spcPct val="90000"/>
              </a:lnSpc>
            </a:pPr>
            <a:r>
              <a:rPr lang="en-US" dirty="0" smtClean="0">
                <a:ea typeface="ＭＳ Ｐゴシック" charset="-128"/>
              </a:rPr>
              <a:t>	- 2. </a:t>
            </a:r>
            <a:r>
              <a:rPr lang="en-US" b="1" dirty="0" smtClean="0">
                <a:ea typeface="ＭＳ Ｐゴシック" charset="-128"/>
              </a:rPr>
              <a:t>Students</a:t>
            </a:r>
            <a:r>
              <a:rPr lang="ja-JP" altLang="en-US" b="1" dirty="0" smtClean="0">
                <a:ea typeface="ＭＳ Ｐゴシック" charset="-128"/>
              </a:rPr>
              <a:t>’</a:t>
            </a:r>
            <a:r>
              <a:rPr lang="en-US" altLang="ja-JP" b="1" dirty="0" smtClean="0">
                <a:ea typeface="ＭＳ Ｐゴシック" charset="-128"/>
              </a:rPr>
              <a:t> role</a:t>
            </a:r>
            <a:r>
              <a:rPr lang="en-US" altLang="ja-JP" dirty="0" smtClean="0">
                <a:ea typeface="ＭＳ Ｐゴシック" charset="-128"/>
              </a:rPr>
              <a:t> - Likewise, </a:t>
            </a:r>
            <a:r>
              <a:rPr lang="en-US" altLang="ja-JP" u="sng" dirty="0" smtClean="0">
                <a:ea typeface="ＭＳ Ｐゴシック" charset="-128"/>
              </a:rPr>
              <a:t>students</a:t>
            </a:r>
            <a:r>
              <a:rPr lang="en-US" altLang="ja-JP" dirty="0" smtClean="0">
                <a:ea typeface="ＭＳ Ｐゴシック" charset="-128"/>
              </a:rPr>
              <a:t> are expected to contribute to their own education</a:t>
            </a:r>
          </a:p>
          <a:p>
            <a:pPr>
              <a:lnSpc>
                <a:spcPct val="90000"/>
              </a:lnSpc>
            </a:pPr>
            <a:endParaRPr lang="en-US" dirty="0" smtClean="0">
              <a:ea typeface="ＭＳ Ｐゴシック" charset="-128"/>
            </a:endParaRPr>
          </a:p>
          <a:p>
            <a:pPr>
              <a:lnSpc>
                <a:spcPct val="90000"/>
              </a:lnSpc>
            </a:pPr>
            <a:r>
              <a:rPr lang="en-US" dirty="0" smtClean="0">
                <a:ea typeface="ＭＳ Ｐゴシック" charset="-128"/>
              </a:rPr>
              <a:t>	-3.  </a:t>
            </a:r>
            <a:r>
              <a:rPr lang="en-US" b="1" dirty="0" smtClean="0">
                <a:ea typeface="ＭＳ Ｐゴシック" charset="-128"/>
              </a:rPr>
              <a:t>Current finances</a:t>
            </a:r>
            <a:r>
              <a:rPr lang="en-US" dirty="0" smtClean="0">
                <a:ea typeface="ＭＳ Ｐゴシック" charset="-128"/>
              </a:rPr>
              <a:t> - Need analysis should evaluate the </a:t>
            </a:r>
            <a:r>
              <a:rPr lang="en-US" i="1" u="sng" dirty="0" smtClean="0">
                <a:ea typeface="ＭＳ Ｐゴシック" charset="-128"/>
              </a:rPr>
              <a:t>current</a:t>
            </a:r>
            <a:r>
              <a:rPr lang="en-US" dirty="0" smtClean="0">
                <a:ea typeface="ＭＳ Ｐゴシック" charset="-128"/>
              </a:rPr>
              <a:t> financial circumstances of families.  </a:t>
            </a:r>
          </a:p>
          <a:p>
            <a:pPr>
              <a:lnSpc>
                <a:spcPct val="90000"/>
              </a:lnSpc>
            </a:pPr>
            <a:r>
              <a:rPr lang="en-US" dirty="0" smtClean="0">
                <a:ea typeface="ＭＳ Ｐゴシック" charset="-128"/>
              </a:rPr>
              <a:t>		- Using most recent tax year data - NOT 5 years ago, not 5 years from now.	</a:t>
            </a:r>
          </a:p>
          <a:p>
            <a:pPr>
              <a:lnSpc>
                <a:spcPct val="90000"/>
              </a:lnSpc>
            </a:pPr>
            <a:r>
              <a:rPr lang="en-US" dirty="0" smtClean="0">
                <a:ea typeface="ＭＳ Ｐゴシック" charset="-128"/>
              </a:rPr>
              <a:t>	- 4. C</a:t>
            </a:r>
            <a:r>
              <a:rPr lang="en-US" b="1" dirty="0" smtClean="0">
                <a:ea typeface="ＭＳ Ｐゴシック" charset="-128"/>
              </a:rPr>
              <a:t>onsistence and equity</a:t>
            </a:r>
            <a:r>
              <a:rPr lang="en-US" dirty="0" smtClean="0">
                <a:ea typeface="ＭＳ Ｐゴシック" charset="-128"/>
              </a:rPr>
              <a:t> - Need analysis must provide an </a:t>
            </a:r>
            <a:r>
              <a:rPr lang="en-US" i="1" u="sng" dirty="0" smtClean="0">
                <a:ea typeface="ＭＳ Ｐゴシック" charset="-128"/>
              </a:rPr>
              <a:t>equitable</a:t>
            </a:r>
            <a:r>
              <a:rPr lang="en-US" u="sng" dirty="0" smtClean="0">
                <a:ea typeface="ＭＳ Ｐゴシック" charset="-128"/>
              </a:rPr>
              <a:t> and </a:t>
            </a:r>
            <a:r>
              <a:rPr lang="en-US" i="1" u="sng" dirty="0" smtClean="0">
                <a:ea typeface="ＭＳ Ｐゴシック" charset="-128"/>
              </a:rPr>
              <a:t>consistent</a:t>
            </a:r>
            <a:r>
              <a:rPr lang="en-US" dirty="0" smtClean="0">
                <a:ea typeface="ＭＳ Ｐゴシック" charset="-128"/>
              </a:rPr>
              <a:t> way to evaluate a family</a:t>
            </a:r>
            <a:r>
              <a:rPr lang="ja-JP" altLang="en-US" dirty="0" smtClean="0">
                <a:ea typeface="ＭＳ Ｐゴシック" charset="-128"/>
              </a:rPr>
              <a:t>’</a:t>
            </a:r>
            <a:r>
              <a:rPr lang="en-US" altLang="ja-JP" dirty="0" smtClean="0">
                <a:ea typeface="ＭＳ Ｐゴシック" charset="-128"/>
              </a:rPr>
              <a:t>s ability to pay educational costs and </a:t>
            </a:r>
          </a:p>
          <a:p>
            <a:pPr>
              <a:lnSpc>
                <a:spcPct val="90000"/>
              </a:lnSpc>
            </a:pPr>
            <a:r>
              <a:rPr lang="en-US" dirty="0" smtClean="0">
                <a:ea typeface="ＭＳ Ｐゴシック" charset="-128"/>
              </a:rPr>
              <a:t>		- if we fail to have a system that is equitable and sound, the value of a need-based aid system disappears.</a:t>
            </a:r>
          </a:p>
          <a:p>
            <a:pPr>
              <a:lnSpc>
                <a:spcPct val="90000"/>
              </a:lnSpc>
            </a:pPr>
            <a:endParaRPr lang="en-US" dirty="0" smtClean="0">
              <a:ea typeface="ＭＳ Ｐゴシック" charset="-128"/>
            </a:endParaRPr>
          </a:p>
          <a:p>
            <a:pPr>
              <a:lnSpc>
                <a:spcPct val="90000"/>
              </a:lnSpc>
            </a:pPr>
            <a:r>
              <a:rPr lang="en-US" dirty="0" smtClean="0">
                <a:ea typeface="ＭＳ Ｐゴシック" charset="-128"/>
              </a:rPr>
              <a:t>	-  5. </a:t>
            </a:r>
            <a:r>
              <a:rPr lang="en-US" b="1" dirty="0" smtClean="0">
                <a:ea typeface="ＭＳ Ｐゴシック" charset="-128"/>
              </a:rPr>
              <a:t>Greater Financial resources</a:t>
            </a:r>
            <a:r>
              <a:rPr lang="en-US" dirty="0" smtClean="0">
                <a:ea typeface="ＭＳ Ｐゴシック" charset="-128"/>
              </a:rPr>
              <a:t> -And obviously – </a:t>
            </a:r>
            <a:r>
              <a:rPr lang="en-US" u="sng" dirty="0" smtClean="0">
                <a:ea typeface="ＭＳ Ｐゴシック" charset="-128"/>
              </a:rPr>
              <a:t>More is expected</a:t>
            </a:r>
            <a:r>
              <a:rPr lang="en-US" dirty="0" smtClean="0">
                <a:ea typeface="ＭＳ Ｐゴシック" charset="-128"/>
              </a:rPr>
              <a:t> from those with greater financial resources</a:t>
            </a:r>
          </a:p>
          <a:p>
            <a:pPr>
              <a:lnSpc>
                <a:spcPct val="90000"/>
              </a:lnSpc>
            </a:pPr>
            <a:endParaRPr lang="en-US" dirty="0" smtClean="0">
              <a:ea typeface="ＭＳ Ｐゴシック" charset="-128"/>
            </a:endParaRPr>
          </a:p>
          <a:p>
            <a:pPr>
              <a:lnSpc>
                <a:spcPct val="90000"/>
              </a:lnSpc>
            </a:pPr>
            <a:r>
              <a:rPr lang="en-US" dirty="0" smtClean="0">
                <a:ea typeface="ＭＳ Ｐゴシック" charset="-128"/>
              </a:rPr>
              <a:t>	-  6. </a:t>
            </a:r>
            <a:r>
              <a:rPr lang="en-US" b="1" dirty="0" smtClean="0">
                <a:ea typeface="ＭＳ Ｐゴシック" charset="-128"/>
              </a:rPr>
              <a:t>Unusual family circumstances </a:t>
            </a:r>
            <a:r>
              <a:rPr lang="en-US" dirty="0" smtClean="0">
                <a:ea typeface="ＭＳ Ｐゴシック" charset="-128"/>
              </a:rPr>
              <a:t>– Circumstances can change at any time (a lost job, a </a:t>
            </a:r>
            <a:r>
              <a:rPr lang="en-US" baseline="0" dirty="0" smtClean="0">
                <a:ea typeface="ＭＳ Ｐゴシック" charset="-128"/>
              </a:rPr>
              <a:t>medical emergency with a student’s older sibling changing the household size)</a:t>
            </a:r>
            <a:endParaRPr lang="en-US" dirty="0" smtClean="0">
              <a:ea typeface="ＭＳ Ｐゴシック" charset="-128"/>
            </a:endParaRPr>
          </a:p>
          <a:p>
            <a:pPr>
              <a:lnSpc>
                <a:spcPct val="90000"/>
              </a:lnSpc>
            </a:pPr>
            <a:r>
              <a:rPr lang="en-US" dirty="0" smtClean="0">
                <a:ea typeface="ＭＳ Ｐゴシック" charset="-128"/>
              </a:rPr>
              <a:t>		 -need analysis must also recognize that </a:t>
            </a:r>
            <a:r>
              <a:rPr lang="en-US" u="sng" dirty="0" smtClean="0">
                <a:ea typeface="ＭＳ Ｐゴシック" charset="-128"/>
              </a:rPr>
              <a:t>special circumstances</a:t>
            </a:r>
            <a:r>
              <a:rPr lang="en-US" dirty="0" smtClean="0">
                <a:ea typeface="ＭＳ Ｐゴシック" charset="-128"/>
              </a:rPr>
              <a:t> may alter a family</a:t>
            </a:r>
            <a:r>
              <a:rPr lang="ja-JP" altLang="en-US" dirty="0" smtClean="0">
                <a:ea typeface="ＭＳ Ｐゴシック" charset="-128"/>
              </a:rPr>
              <a:t>’</a:t>
            </a:r>
            <a:r>
              <a:rPr lang="en-US" altLang="ja-JP" dirty="0" smtClean="0">
                <a:ea typeface="ＭＳ Ｐゴシック" charset="-128"/>
              </a:rPr>
              <a:t>s ability to pay.</a:t>
            </a:r>
            <a:endParaRPr lang="en-US" dirty="0" smtClean="0">
              <a:ea typeface="ＭＳ Ｐゴシック" charset="-128"/>
            </a:endParaRPr>
          </a:p>
          <a:p>
            <a:pPr>
              <a:lnSpc>
                <a:spcPct val="90000"/>
              </a:lnSpc>
            </a:pPr>
            <a:endParaRPr lang="en-US" dirty="0" smtClean="0">
              <a:ea typeface="ＭＳ Ｐゴシック" charset="-128"/>
            </a:endParaRPr>
          </a:p>
        </p:txBody>
      </p:sp>
    </p:spTree>
    <p:extLst>
      <p:ext uri="{BB962C8B-B14F-4D97-AF65-F5344CB8AC3E}">
        <p14:creationId xmlns:p14="http://schemas.microsoft.com/office/powerpoint/2010/main" val="37160145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57F72530-5220-484E-8C2D-A1B045B42238}" type="slidenum">
              <a:rPr lang="en-US"/>
              <a:pPr/>
              <a:t>5</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xfrm>
            <a:off x="620713" y="4249738"/>
            <a:ext cx="5510212" cy="4789487"/>
          </a:xfrm>
          <a:noFill/>
          <a:ln/>
        </p:spPr>
        <p:txBody>
          <a:bodyPr/>
          <a:lstStyle/>
          <a:p>
            <a:r>
              <a:rPr lang="en-US" dirty="0" smtClean="0">
                <a:ea typeface="ＭＳ Ｐゴシック" charset="-128"/>
              </a:rPr>
              <a:t>Financial</a:t>
            </a:r>
            <a:r>
              <a:rPr lang="en-US" baseline="0" dirty="0" smtClean="0">
                <a:ea typeface="ＭＳ Ｐゴシック" charset="-128"/>
              </a:rPr>
              <a:t> aid is often described </a:t>
            </a:r>
            <a:r>
              <a:rPr lang="en-US" b="1" baseline="0" dirty="0" smtClean="0">
                <a:ea typeface="ＭＳ Ｐゴシック" charset="-128"/>
              </a:rPr>
              <a:t>as “money in the forms of grants, scholarships, loans, and employment” to assist in paying the cost of attending college </a:t>
            </a:r>
            <a:r>
              <a:rPr lang="en-US" baseline="0" dirty="0" smtClean="0">
                <a:ea typeface="ＭＳ Ｐゴシック" charset="-128"/>
              </a:rPr>
              <a:t>or university (post-secondary education).</a:t>
            </a:r>
          </a:p>
          <a:p>
            <a:endParaRPr lang="en-US" baseline="0" dirty="0" smtClean="0">
              <a:ea typeface="ＭＳ Ｐゴシック" charset="-128"/>
            </a:endParaRPr>
          </a:p>
          <a:p>
            <a:r>
              <a:rPr lang="en-US" baseline="0" dirty="0" smtClean="0">
                <a:ea typeface="ＭＳ Ｐゴシック" charset="-128"/>
              </a:rPr>
              <a:t>But more specifically, </a:t>
            </a:r>
            <a:r>
              <a:rPr lang="en-US" b="1" baseline="0" dirty="0" smtClean="0">
                <a:ea typeface="ＭＳ Ｐゴシック" charset="-128"/>
              </a:rPr>
              <a:t>the two main types of financial aid are</a:t>
            </a:r>
            <a:r>
              <a:rPr lang="en-US" baseline="0" dirty="0" smtClean="0">
                <a:ea typeface="ＭＳ Ｐゴシック" charset="-128"/>
              </a:rPr>
              <a:t>:</a:t>
            </a:r>
          </a:p>
          <a:p>
            <a:r>
              <a:rPr lang="en-US" baseline="0" dirty="0" smtClean="0">
                <a:ea typeface="ＭＳ Ｐゴシック" charset="-128"/>
              </a:rPr>
              <a:t>	a) </a:t>
            </a:r>
            <a:r>
              <a:rPr lang="en-US" b="1" baseline="0" dirty="0" smtClean="0">
                <a:ea typeface="ＭＳ Ｐゴシック" charset="-128"/>
              </a:rPr>
              <a:t>Gift Aid </a:t>
            </a:r>
            <a:r>
              <a:rPr lang="en-US" baseline="0" dirty="0" smtClean="0">
                <a:ea typeface="ＭＳ Ｐゴシック" charset="-128"/>
              </a:rPr>
              <a:t>that does Not have to be repaid – that is, Need-Based Grants and Merit-Based Scholarships – the “Free Money”</a:t>
            </a:r>
          </a:p>
          <a:p>
            <a:r>
              <a:rPr lang="en-US" baseline="0" dirty="0" smtClean="0">
                <a:ea typeface="ＭＳ Ｐゴシック" charset="-128"/>
              </a:rPr>
              <a:t>	b) </a:t>
            </a:r>
            <a:r>
              <a:rPr lang="en-US" b="1" baseline="0" dirty="0" smtClean="0">
                <a:ea typeface="ＭＳ Ｐゴシック" charset="-128"/>
              </a:rPr>
              <a:t>Self-Help </a:t>
            </a:r>
            <a:r>
              <a:rPr lang="en-US" baseline="0" dirty="0" smtClean="0">
                <a:ea typeface="ＭＳ Ｐゴシック" charset="-128"/>
              </a:rPr>
              <a:t>that must be repaid or earned – </a:t>
            </a:r>
          </a:p>
          <a:p>
            <a:r>
              <a:rPr lang="en-US" baseline="0" dirty="0" smtClean="0">
                <a:ea typeface="ＭＳ Ｐゴシック" charset="-128"/>
              </a:rPr>
              <a:t>		Loans which typically must be repaid once the student leaves school, and they carry a lower interest rate than most other loans (and gov’t pays interest on loans while student enrolled)</a:t>
            </a:r>
          </a:p>
          <a:p>
            <a:r>
              <a:rPr lang="en-US" baseline="0" dirty="0" smtClean="0">
                <a:ea typeface="ＭＳ Ｐゴシック" charset="-128"/>
              </a:rPr>
              <a:t>		Work-Study Programs which allow student to earn money to pay educational expenses while in school, often the employment is through the college</a:t>
            </a:r>
          </a:p>
          <a:p>
            <a:endParaRPr lang="en-US" baseline="0" dirty="0" smtClean="0">
              <a:ea typeface="ＭＳ Ｐゴシック" charset="-128"/>
            </a:endParaRPr>
          </a:p>
          <a:p>
            <a:r>
              <a:rPr lang="en-US" baseline="0" dirty="0" smtClean="0">
                <a:ea typeface="ＭＳ Ｐゴシック" charset="-128"/>
              </a:rPr>
              <a:t>In your materials/handouts, we have provided summary descriptions of the major sources of federal and state grants, scholarships, and loans. These provide excellent information regarding the various programs.</a:t>
            </a:r>
          </a:p>
          <a:p>
            <a:r>
              <a:rPr lang="en-US" baseline="0" dirty="0" smtClean="0">
                <a:ea typeface="ＭＳ Ｐゴシック" charset="-128"/>
              </a:rPr>
              <a:t>	</a:t>
            </a:r>
          </a:p>
          <a:p>
            <a:endParaRPr lang="en-US" baseline="0" dirty="0" smtClean="0">
              <a:ea typeface="ＭＳ Ｐゴシック" charset="-128"/>
            </a:endParaRPr>
          </a:p>
          <a:p>
            <a:endParaRPr lang="en-US" dirty="0" smtClean="0">
              <a:ea typeface="ＭＳ Ｐゴシック" charset="-128"/>
            </a:endParaRPr>
          </a:p>
        </p:txBody>
      </p:sp>
    </p:spTree>
    <p:extLst>
      <p:ext uri="{BB962C8B-B14F-4D97-AF65-F5344CB8AC3E}">
        <p14:creationId xmlns:p14="http://schemas.microsoft.com/office/powerpoint/2010/main" val="230821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were to look at </a:t>
            </a:r>
            <a:r>
              <a:rPr lang="en-US" b="1" dirty="0" smtClean="0"/>
              <a:t>all</a:t>
            </a:r>
            <a:r>
              <a:rPr lang="en-US" b="1" baseline="0" dirty="0" smtClean="0"/>
              <a:t> the financial aid received by undergraduate students in the 2013-14 academic year, it totaled $184.5 Billion</a:t>
            </a:r>
            <a:r>
              <a:rPr lang="en-US" baseline="0" dirty="0" smtClean="0"/>
              <a:t>.</a:t>
            </a:r>
          </a:p>
          <a:p>
            <a:r>
              <a:rPr lang="en-US" baseline="0" dirty="0" smtClean="0"/>
              <a:t>Those funds were divided up as you can see here.</a:t>
            </a:r>
          </a:p>
          <a:p>
            <a:r>
              <a:rPr lang="en-US" baseline="0" dirty="0" smtClean="0"/>
              <a:t>What’s most interesting about this pie chart is </a:t>
            </a:r>
            <a:r>
              <a:rPr lang="en-US" b="1" baseline="0" dirty="0" smtClean="0"/>
              <a:t>the relative distribution of funding sources</a:t>
            </a:r>
            <a:r>
              <a:rPr lang="en-US" baseline="0" dirty="0" smtClean="0"/>
              <a:t>. </a:t>
            </a:r>
          </a:p>
          <a:p>
            <a:r>
              <a:rPr lang="en-US" baseline="0" dirty="0" smtClean="0"/>
              <a:t>Notice </a:t>
            </a:r>
            <a:r>
              <a:rPr lang="en-US" b="1" baseline="0" dirty="0" smtClean="0"/>
              <a:t>that Federal Loans to students and parents (Stafford, Perkins, and PLUS loans) make up the largest proportion - 34%,  $62.9 Billion</a:t>
            </a:r>
            <a:r>
              <a:rPr lang="en-US" baseline="0" dirty="0" smtClean="0"/>
              <a:t>.</a:t>
            </a:r>
          </a:p>
          <a:p>
            <a:r>
              <a:rPr lang="en-US" baseline="0" dirty="0" smtClean="0"/>
              <a:t>But look, the </a:t>
            </a:r>
            <a:r>
              <a:rPr lang="en-US" b="1" baseline="0" dirty="0" smtClean="0"/>
              <a:t>next largest piece of the pie comes from Institutional Grants – these are grants/”free money” from the colleges and universities – 21%, 37.9 Billion</a:t>
            </a:r>
            <a:r>
              <a:rPr lang="en-US" baseline="0" dirty="0" smtClean="0"/>
              <a:t>.</a:t>
            </a:r>
          </a:p>
          <a:p>
            <a:r>
              <a:rPr lang="en-US" b="1" dirty="0" smtClean="0"/>
              <a:t>Note that this</a:t>
            </a:r>
            <a:r>
              <a:rPr lang="en-US" b="1" baseline="0" dirty="0" smtClean="0"/>
              <a:t> “Free Money” from the schools eclipses the Federal Pell Grants which accounted for 18%, $33.7 Billion</a:t>
            </a:r>
            <a:r>
              <a:rPr lang="en-US" baseline="0" dirty="0" smtClean="0"/>
              <a:t>.</a:t>
            </a:r>
          </a:p>
          <a:p>
            <a:r>
              <a:rPr lang="en-US" baseline="0" dirty="0" smtClean="0"/>
              <a:t>And this </a:t>
            </a:r>
            <a:r>
              <a:rPr lang="en-US" b="1" baseline="0" dirty="0" smtClean="0"/>
              <a:t>“Free Money” from the schools dwarfs the relatively modest percent of total aid provided by Private and Employer Grants (“Outside Scholarships”) and State Grants, 6% and 5% respectively [4 times as much as either]</a:t>
            </a:r>
            <a:r>
              <a:rPr lang="en-US" baseline="0" dirty="0" smtClean="0"/>
              <a:t>.</a:t>
            </a:r>
          </a:p>
          <a:p>
            <a:r>
              <a:rPr lang="en-US" baseline="0" dirty="0" smtClean="0"/>
              <a:t>Too often this “Free Money” from the schools is ignored by students and parents, or underestimated, because there’s an inordinate focus on the Outside Scholarships or State Scholarships.</a:t>
            </a:r>
            <a:endParaRPr lang="en-US" dirty="0"/>
          </a:p>
        </p:txBody>
      </p:sp>
      <p:sp>
        <p:nvSpPr>
          <p:cNvPr id="4" name="Slide Number Placeholder 3"/>
          <p:cNvSpPr>
            <a:spLocks noGrp="1"/>
          </p:cNvSpPr>
          <p:nvPr>
            <p:ph type="sldNum" sz="quarter" idx="10"/>
          </p:nvPr>
        </p:nvSpPr>
        <p:spPr/>
        <p:txBody>
          <a:bodyPr/>
          <a:lstStyle/>
          <a:p>
            <a:fld id="{FE236A18-AD33-47CB-BB58-2FDE8BBE65B5}" type="slidenum">
              <a:rPr lang="en-US" smtClean="0"/>
              <a:pPr/>
              <a:t>6</a:t>
            </a:fld>
            <a:endParaRPr lang="en-US"/>
          </a:p>
        </p:txBody>
      </p:sp>
    </p:spTree>
    <p:extLst>
      <p:ext uri="{BB962C8B-B14F-4D97-AF65-F5344CB8AC3E}">
        <p14:creationId xmlns:p14="http://schemas.microsoft.com/office/powerpoint/2010/main" val="16945049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57F72530-5220-484E-8C2D-A1B045B42238}" type="slidenum">
              <a:rPr lang="en-US"/>
              <a:pPr/>
              <a:t>7</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xfrm>
            <a:off x="620713" y="4249738"/>
            <a:ext cx="5510212" cy="4789487"/>
          </a:xfrm>
          <a:noFill/>
          <a:ln/>
        </p:spPr>
        <p:txBody>
          <a:bodyPr/>
          <a:lstStyle/>
          <a:p>
            <a:r>
              <a:rPr lang="en-US" b="1" u="sng" dirty="0" smtClean="0">
                <a:ea typeface="ＭＳ Ｐゴシック" charset="-128"/>
              </a:rPr>
              <a:t>Federal Aid </a:t>
            </a:r>
            <a:r>
              <a:rPr lang="en-US" dirty="0" smtClean="0">
                <a:ea typeface="ＭＳ Ｐゴシック" charset="-128"/>
              </a:rPr>
              <a:t>is the largest single source of money for students who can</a:t>
            </a:r>
            <a:r>
              <a:rPr lang="en-US" baseline="0" dirty="0" smtClean="0">
                <a:ea typeface="ＭＳ Ｐゴシック" charset="-128"/>
              </a:rPr>
              <a:t> demonstrate they have financial need.</a:t>
            </a:r>
          </a:p>
          <a:p>
            <a:r>
              <a:rPr lang="en-US" baseline="0" dirty="0" smtClean="0">
                <a:ea typeface="ＭＳ Ｐゴシック" charset="-128"/>
              </a:rPr>
              <a:t>	These Federal Aid Programs come in the forms of </a:t>
            </a:r>
            <a:r>
              <a:rPr lang="en-US" b="1" baseline="0" dirty="0" smtClean="0">
                <a:ea typeface="ＭＳ Ｐゴシック" charset="-128"/>
              </a:rPr>
              <a:t>Grants</a:t>
            </a:r>
            <a:r>
              <a:rPr lang="en-US" baseline="0" dirty="0" smtClean="0">
                <a:ea typeface="ＭＳ Ｐゴシック" charset="-128"/>
              </a:rPr>
              <a:t> – need-based gift aid – such as:</a:t>
            </a:r>
          </a:p>
          <a:p>
            <a:r>
              <a:rPr lang="en-US" baseline="0" dirty="0" smtClean="0">
                <a:ea typeface="ＭＳ Ｐゴシック" charset="-128"/>
              </a:rPr>
              <a:t>		</a:t>
            </a:r>
            <a:r>
              <a:rPr lang="en-US" b="1" baseline="0" dirty="0" smtClean="0">
                <a:ea typeface="ＭＳ Ｐゴシック" charset="-128"/>
              </a:rPr>
              <a:t>Pell Grants </a:t>
            </a:r>
            <a:r>
              <a:rPr lang="en-US" baseline="0" dirty="0" smtClean="0">
                <a:ea typeface="ＭＳ Ｐゴシック" charset="-128"/>
              </a:rPr>
              <a:t>which are based on your Expected Family Contribution (EFC) and can range up to $5,730/academic year, </a:t>
            </a:r>
          </a:p>
          <a:p>
            <a:r>
              <a:rPr lang="en-US" baseline="0" dirty="0" smtClean="0">
                <a:ea typeface="ＭＳ Ｐゴシック" charset="-128"/>
              </a:rPr>
              <a:t>		</a:t>
            </a:r>
            <a:r>
              <a:rPr lang="en-US" b="1" baseline="0" dirty="0" err="1" smtClean="0">
                <a:ea typeface="ＭＳ Ｐゴシック" charset="-128"/>
              </a:rPr>
              <a:t>Supp’l</a:t>
            </a:r>
            <a:r>
              <a:rPr lang="en-US" b="1" baseline="0" dirty="0" smtClean="0">
                <a:ea typeface="ＭＳ Ｐゴシック" charset="-128"/>
              </a:rPr>
              <a:t> Education </a:t>
            </a:r>
            <a:r>
              <a:rPr lang="en-US" b="1" baseline="0" dirty="0" err="1" smtClean="0">
                <a:ea typeface="ＭＳ Ｐゴシック" charset="-128"/>
              </a:rPr>
              <a:t>Opp’y</a:t>
            </a:r>
            <a:r>
              <a:rPr lang="en-US" b="1" baseline="0" dirty="0" smtClean="0">
                <a:ea typeface="ＭＳ Ｐゴシック" charset="-128"/>
              </a:rPr>
              <a:t> Grants </a:t>
            </a:r>
            <a:r>
              <a:rPr lang="en-US" baseline="0" dirty="0" smtClean="0">
                <a:ea typeface="ＭＳ Ｐゴシック" charset="-128"/>
              </a:rPr>
              <a:t>to students with exceptional financial need (up to $4,000/academic year,</a:t>
            </a:r>
          </a:p>
          <a:p>
            <a:r>
              <a:rPr lang="en-US" baseline="0" dirty="0" smtClean="0">
                <a:ea typeface="ＭＳ Ｐゴシック" charset="-128"/>
              </a:rPr>
              <a:t>		</a:t>
            </a:r>
            <a:r>
              <a:rPr lang="en-US" b="1" baseline="0" dirty="0" smtClean="0">
                <a:ea typeface="ＭＳ Ｐゴシック" charset="-128"/>
              </a:rPr>
              <a:t>TEACH</a:t>
            </a:r>
            <a:r>
              <a:rPr lang="en-US" baseline="0" dirty="0" smtClean="0">
                <a:ea typeface="ＭＳ Ｐゴシック" charset="-128"/>
              </a:rPr>
              <a:t> grants for up to $3,964/academic year for students who intend to teach full-time, for at least four years, in low income areas</a:t>
            </a:r>
          </a:p>
          <a:p>
            <a:r>
              <a:rPr lang="en-US" baseline="0" dirty="0" smtClean="0">
                <a:ea typeface="ＭＳ Ｐゴシック" charset="-128"/>
              </a:rPr>
              <a:t>	There are also </a:t>
            </a:r>
            <a:r>
              <a:rPr lang="en-US" b="1" baseline="0" dirty="0" smtClean="0">
                <a:ea typeface="ＭＳ Ｐゴシック" charset="-128"/>
              </a:rPr>
              <a:t>Federal Direct Loans </a:t>
            </a:r>
            <a:r>
              <a:rPr lang="en-US" baseline="0" dirty="0" smtClean="0">
                <a:ea typeface="ＭＳ Ｐゴシック" charset="-128"/>
              </a:rPr>
              <a:t>to students and parents (Stafford (subsidized and unsubsidized), Perkins, and PLUS), with interest rates ranging from 3.86% to 9%, and offer deferred repayment options.</a:t>
            </a:r>
          </a:p>
          <a:p>
            <a:r>
              <a:rPr lang="en-US" baseline="0" dirty="0" smtClean="0">
                <a:ea typeface="ＭＳ Ｐゴシック" charset="-128"/>
              </a:rPr>
              <a:t>		While many of you may not qualify for need-based aid as you anticipated, do not be discouraged because you can qualify for a Federal Unsubsidized Stafford Loans are not need-based in terms of eligibility, and you can borrow same amount; difference is that you are responsible for interest that accrues while you are in school.</a:t>
            </a:r>
          </a:p>
          <a:p>
            <a:r>
              <a:rPr lang="en-US" baseline="0" dirty="0" smtClean="0">
                <a:ea typeface="ＭＳ Ｐゴシック" charset="-128"/>
              </a:rPr>
              <a:t>		</a:t>
            </a:r>
            <a:r>
              <a:rPr lang="en-US" b="1" baseline="0" dirty="0" smtClean="0">
                <a:ea typeface="ＭＳ Ｐゴシック" charset="-128"/>
              </a:rPr>
              <a:t>Stafford Loans: Subsidized</a:t>
            </a:r>
            <a:r>
              <a:rPr lang="en-US" baseline="0" dirty="0" smtClean="0">
                <a:ea typeface="ＭＳ Ｐゴシック" charset="-128"/>
              </a:rPr>
              <a:t>: $3,500 to $5,500 depending on year, </a:t>
            </a:r>
            <a:r>
              <a:rPr lang="en-US" b="1" baseline="0" dirty="0" smtClean="0">
                <a:ea typeface="ＭＳ Ｐゴシック" charset="-128"/>
              </a:rPr>
              <a:t>Unsubsidized</a:t>
            </a:r>
            <a:r>
              <a:rPr lang="en-US" baseline="0" dirty="0" smtClean="0">
                <a:ea typeface="ＭＳ Ｐゴシック" charset="-128"/>
              </a:rPr>
              <a:t>: $5,500 – $12,500 depending on year. 4.66% interest rates.</a:t>
            </a:r>
          </a:p>
          <a:p>
            <a:r>
              <a:rPr lang="en-US" baseline="0" dirty="0" smtClean="0">
                <a:ea typeface="ＭＳ Ｐゴシック" charset="-128"/>
              </a:rPr>
              <a:t>		</a:t>
            </a:r>
            <a:r>
              <a:rPr lang="en-US" b="1" baseline="0" dirty="0" smtClean="0">
                <a:ea typeface="ＭＳ Ｐゴシック" charset="-128"/>
              </a:rPr>
              <a:t>Parent PLUS </a:t>
            </a:r>
            <a:r>
              <a:rPr lang="en-US" baseline="0" dirty="0" smtClean="0">
                <a:ea typeface="ＭＳ Ｐゴシック" charset="-128"/>
              </a:rPr>
              <a:t>– 7.21% interest rate, can borrow up to Cost of Attendance minus any other financial aid student receives.</a:t>
            </a:r>
          </a:p>
          <a:p>
            <a:r>
              <a:rPr lang="en-US" baseline="0" dirty="0" smtClean="0">
                <a:ea typeface="ＭＳ Ｐゴシック" charset="-128"/>
              </a:rPr>
              <a:t>		STUDENT LOANS (to students and/or parents) are NOT DISCHARGEABLE in bankruptcy. Last forever, like plutonium!</a:t>
            </a:r>
          </a:p>
          <a:p>
            <a:r>
              <a:rPr lang="en-US" baseline="0" dirty="0" smtClean="0">
                <a:ea typeface="ＭＳ Ｐゴシック" charset="-128"/>
              </a:rPr>
              <a:t>	</a:t>
            </a:r>
            <a:r>
              <a:rPr lang="en-US" b="1" baseline="0" dirty="0" err="1" smtClean="0">
                <a:ea typeface="ＭＳ Ｐゴシック" charset="-128"/>
              </a:rPr>
              <a:t>Fed’l</a:t>
            </a:r>
            <a:r>
              <a:rPr lang="en-US" b="1" baseline="0" dirty="0" smtClean="0">
                <a:ea typeface="ＭＳ Ｐゴシック" charset="-128"/>
              </a:rPr>
              <a:t> Work Study </a:t>
            </a:r>
            <a:r>
              <a:rPr lang="en-US" baseline="0" dirty="0" smtClean="0">
                <a:ea typeface="ＭＳ Ｐゴシック" charset="-128"/>
              </a:rPr>
              <a:t>– job can be on/off campus, guaranteed at least </a:t>
            </a:r>
            <a:r>
              <a:rPr lang="en-US" baseline="0" dirty="0" err="1" smtClean="0">
                <a:ea typeface="ＭＳ Ｐゴシック" charset="-128"/>
              </a:rPr>
              <a:t>fed’l</a:t>
            </a:r>
            <a:r>
              <a:rPr lang="en-US" baseline="0" dirty="0" smtClean="0">
                <a:ea typeface="ＭＳ Ｐゴシック" charset="-128"/>
              </a:rPr>
              <a:t> min. wage for hours worked, funds depend on availability at chosen school.</a:t>
            </a:r>
          </a:p>
          <a:p>
            <a:r>
              <a:rPr lang="en-US" b="1" u="sng" baseline="0" dirty="0" smtClean="0">
                <a:ea typeface="ＭＳ Ｐゴシック" charset="-128"/>
              </a:rPr>
              <a:t>State of FL Aid </a:t>
            </a:r>
            <a:r>
              <a:rPr lang="en-US" baseline="0" dirty="0" smtClean="0">
                <a:ea typeface="ＭＳ Ｐゴシック" charset="-128"/>
              </a:rPr>
              <a:t>– </a:t>
            </a:r>
          </a:p>
          <a:p>
            <a:r>
              <a:rPr lang="en-US" baseline="0" dirty="0" smtClean="0">
                <a:ea typeface="ＭＳ Ｐゴシック" charset="-128"/>
              </a:rPr>
              <a:t>	Need-based Grant Programs like FL Student Assistance Grant (FSAG), FL Resident Access Grant (FRAG), and First Gen. Matching Grant for first generation to go to college in family. </a:t>
            </a:r>
          </a:p>
          <a:p>
            <a:r>
              <a:rPr lang="en-US" baseline="0" dirty="0" smtClean="0">
                <a:ea typeface="ＭＳ Ｐゴシック" charset="-128"/>
              </a:rPr>
              <a:t>	Bright Futures Merit Scholarship Program – Eligibility requirements (GPA, Test Scores, Community Svc. Requirements for FL Academic Scholar, FL Medallion Scholar TO BE DESCRIBED BY LANCE later.</a:t>
            </a:r>
          </a:p>
          <a:p>
            <a:endParaRPr lang="en-US" baseline="0" dirty="0" smtClean="0">
              <a:ea typeface="ＭＳ Ｐゴシック" charset="-128"/>
            </a:endParaRPr>
          </a:p>
          <a:p>
            <a:r>
              <a:rPr lang="en-US" b="1" baseline="0" dirty="0" smtClean="0">
                <a:ea typeface="ＭＳ Ｐゴシック" charset="-128"/>
              </a:rPr>
              <a:t>HOLD UP HANDOUTS IN PACKET:</a:t>
            </a:r>
          </a:p>
          <a:p>
            <a:r>
              <a:rPr lang="en-US" b="1" baseline="0" dirty="0" smtClean="0">
                <a:ea typeface="ＭＳ Ｐゴシック" charset="-128"/>
              </a:rPr>
              <a:t>	FEDERAL STUDENT AID PROGRAMS/DO YOU NEED MONEY FOR COLLEGE?</a:t>
            </a:r>
          </a:p>
          <a:p>
            <a:r>
              <a:rPr lang="en-US" b="1" baseline="0" dirty="0" smtClean="0">
                <a:ea typeface="ＭＳ Ｐゴシック" charset="-128"/>
              </a:rPr>
              <a:t>	UF 2014-15 FINANCIAL AID AWARD DOCUMENT (HAS FL INFO IN IT)</a:t>
            </a:r>
          </a:p>
          <a:p>
            <a:endParaRPr lang="en-US" b="1" baseline="0" dirty="0" smtClean="0">
              <a:ea typeface="ＭＳ Ｐゴシック" charset="-128"/>
            </a:endParaRPr>
          </a:p>
          <a:p>
            <a:r>
              <a:rPr lang="en-US" b="1" u="sng" baseline="0" dirty="0" smtClean="0">
                <a:ea typeface="ＭＳ Ｐゴシック" charset="-128"/>
              </a:rPr>
              <a:t>Colleges/Universities </a:t>
            </a:r>
            <a:r>
              <a:rPr lang="en-US" b="1" baseline="0" dirty="0" smtClean="0">
                <a:ea typeface="ＭＳ Ｐゴシック" charset="-128"/>
              </a:rPr>
              <a:t>–</a:t>
            </a:r>
          </a:p>
          <a:p>
            <a:r>
              <a:rPr lang="en-US" b="1" baseline="0" dirty="0" smtClean="0">
                <a:ea typeface="ＭＳ Ｐゴシック" charset="-128"/>
              </a:rPr>
              <a:t>	</a:t>
            </a:r>
            <a:r>
              <a:rPr lang="en-US" b="0" baseline="0" dirty="0" smtClean="0">
                <a:ea typeface="ＭＳ Ｐゴシック" charset="-128"/>
              </a:rPr>
              <a:t>For many PV students, </a:t>
            </a:r>
            <a:r>
              <a:rPr lang="en-US" b="0" baseline="0" dirty="0" err="1" smtClean="0">
                <a:ea typeface="ＭＳ Ｐゴシック" charset="-128"/>
              </a:rPr>
              <a:t>Inst’l</a:t>
            </a:r>
            <a:r>
              <a:rPr lang="en-US" b="0" baseline="0" dirty="0" smtClean="0">
                <a:ea typeface="ＭＳ Ｐゴシック" charset="-128"/>
              </a:rPr>
              <a:t> aid can be largest source of need and merit aid. Often overlooked by students/parents when choosing schools. Parents/Students need to consult the individual school’s financial aid website for info on policies as to merit aid eligibility and % of need met, loan replacement grants, loan cap programs, etc.</a:t>
            </a:r>
          </a:p>
          <a:p>
            <a:r>
              <a:rPr lang="en-US" b="1" baseline="0" dirty="0" smtClean="0">
                <a:ea typeface="ＭＳ Ｐゴシック" charset="-128"/>
              </a:rPr>
              <a:t>Private Sources – </a:t>
            </a:r>
          </a:p>
          <a:p>
            <a:r>
              <a:rPr lang="en-US" b="0" baseline="0" dirty="0" smtClean="0">
                <a:ea typeface="ＭＳ Ｐゴシック" charset="-128"/>
              </a:rPr>
              <a:t>	Civic and religious organizations, employers, etc. </a:t>
            </a:r>
            <a:r>
              <a:rPr lang="en-US" b="0" baseline="0" dirty="0" err="1" smtClean="0">
                <a:ea typeface="ＭＳ Ｐゴシック" charset="-128"/>
              </a:rPr>
              <a:t>Comm’y</a:t>
            </a:r>
            <a:r>
              <a:rPr lang="en-US" b="0" baseline="0" dirty="0" smtClean="0">
                <a:ea typeface="ＭＳ Ｐゴシック" charset="-128"/>
              </a:rPr>
              <a:t> </a:t>
            </a:r>
            <a:r>
              <a:rPr lang="en-US" b="0" baseline="0" dirty="0" err="1" smtClean="0">
                <a:ea typeface="ＭＳ Ｐゴシック" charset="-128"/>
              </a:rPr>
              <a:t>Fdn</a:t>
            </a:r>
            <a:r>
              <a:rPr lang="en-US" b="0" baseline="0" dirty="0" smtClean="0">
                <a:ea typeface="ＭＳ Ｐゴシック" charset="-128"/>
              </a:rPr>
              <a:t> of SRQ, Gulf Coast </a:t>
            </a:r>
            <a:r>
              <a:rPr lang="en-US" b="0" baseline="0" dirty="0" err="1" smtClean="0">
                <a:ea typeface="ＭＳ Ｐゴシック" charset="-128"/>
              </a:rPr>
              <a:t>Comm’y</a:t>
            </a:r>
            <a:r>
              <a:rPr lang="en-US" b="0" baseline="0" dirty="0" smtClean="0">
                <a:ea typeface="ＭＳ Ｐゴシック" charset="-128"/>
              </a:rPr>
              <a:t> </a:t>
            </a:r>
            <a:r>
              <a:rPr lang="en-US" b="0" baseline="0" dirty="0" err="1" smtClean="0">
                <a:ea typeface="ＭＳ Ｐゴシック" charset="-128"/>
              </a:rPr>
              <a:t>Fdn</a:t>
            </a:r>
            <a:r>
              <a:rPr lang="en-US" b="0" baseline="0" dirty="0" smtClean="0">
                <a:ea typeface="ＭＳ Ｐゴシック" charset="-128"/>
              </a:rPr>
              <a:t>., Selby Scholars, Elks, Oaks Club, Jewish </a:t>
            </a:r>
            <a:r>
              <a:rPr lang="en-US" b="0" baseline="0" dirty="0" err="1" smtClean="0">
                <a:ea typeface="ＭＳ Ｐゴシック" charset="-128"/>
              </a:rPr>
              <a:t>Fedn</a:t>
            </a:r>
            <a:r>
              <a:rPr lang="en-US" b="0" baseline="0" dirty="0" smtClean="0">
                <a:ea typeface="ＭＳ Ｐゴシック" charset="-128"/>
              </a:rPr>
              <a:t> of Sarasota-Manatee. Rotary Futures down at VHS maintains a wonderful relational database of these opportunities. Kim </a:t>
            </a:r>
            <a:r>
              <a:rPr lang="en-US" b="0" baseline="0" dirty="0" err="1" smtClean="0">
                <a:ea typeface="ＭＳ Ｐゴシック" charset="-128"/>
              </a:rPr>
              <a:t>Kindell</a:t>
            </a:r>
            <a:r>
              <a:rPr lang="en-US" b="0" baseline="0" dirty="0" smtClean="0">
                <a:ea typeface="ＭＳ Ｐゴシック" charset="-128"/>
              </a:rPr>
              <a:t>, Julie Pinkerton. Called “Scholarships” but usually a combo of need and merit-based. “Deserving” students.</a:t>
            </a:r>
          </a:p>
          <a:p>
            <a:r>
              <a:rPr lang="en-US" b="0" baseline="0" dirty="0" smtClean="0">
                <a:ea typeface="ＭＳ Ｐゴシック" charset="-128"/>
              </a:rPr>
              <a:t>HOLD UP SRQ COUNTY SCHOOLS 2014-15 SCHOLARSHIP OPP’S GUIDE (contains eligibility criteria)</a:t>
            </a:r>
            <a:endParaRPr lang="en-US" b="1" baseline="0" dirty="0" smtClean="0">
              <a:ea typeface="ＭＳ Ｐゴシック" charset="-128"/>
            </a:endParaRPr>
          </a:p>
        </p:txBody>
      </p:sp>
    </p:spTree>
    <p:extLst>
      <p:ext uri="{BB962C8B-B14F-4D97-AF65-F5344CB8AC3E}">
        <p14:creationId xmlns:p14="http://schemas.microsoft.com/office/powerpoint/2010/main" val="24117267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p>
            <a:fld id="{18DB6A23-777F-43AE-80AF-6EDD4CEB8ED6}" type="slidenum">
              <a:rPr lang="en-US"/>
              <a:pPr/>
              <a:t>8</a:t>
            </a:fld>
            <a:endParaRPr lang="en-US"/>
          </a:p>
        </p:txBody>
      </p:sp>
      <p:sp>
        <p:nvSpPr>
          <p:cNvPr id="37890" name="Rectangle 2"/>
          <p:cNvSpPr>
            <a:spLocks noGrp="1" noRot="1" noChangeAspect="1" noChangeArrowheads="1" noTextEdit="1"/>
          </p:cNvSpPr>
          <p:nvPr>
            <p:ph type="sldImg"/>
          </p:nvPr>
        </p:nvSpPr>
        <p:spPr>
          <a:xfrm>
            <a:off x="1560513" y="212725"/>
            <a:ext cx="3630612" cy="2722563"/>
          </a:xfrm>
          <a:ln/>
        </p:spPr>
      </p:sp>
      <p:sp>
        <p:nvSpPr>
          <p:cNvPr id="37891" name="Rectangle 3"/>
          <p:cNvSpPr>
            <a:spLocks noGrp="1" noChangeArrowheads="1"/>
          </p:cNvSpPr>
          <p:nvPr>
            <p:ph type="body" idx="1"/>
          </p:nvPr>
        </p:nvSpPr>
        <p:spPr>
          <a:xfrm>
            <a:off x="155575" y="3013075"/>
            <a:ext cx="6673850" cy="6026150"/>
          </a:xfrm>
          <a:noFill/>
          <a:ln/>
        </p:spPr>
        <p:txBody>
          <a:bodyPr/>
          <a:lstStyle/>
          <a:p>
            <a:pPr>
              <a:lnSpc>
                <a:spcPct val="90000"/>
              </a:lnSpc>
            </a:pPr>
            <a:r>
              <a:rPr lang="en-US" b="1" dirty="0" smtClean="0">
                <a:ea typeface="ＭＳ Ｐゴシック" charset="-128"/>
              </a:rPr>
              <a:t>Too</a:t>
            </a:r>
            <a:r>
              <a:rPr lang="en-US" b="1" baseline="0" dirty="0" smtClean="0">
                <a:ea typeface="ＭＳ Ｐゴシック" charset="-128"/>
              </a:rPr>
              <a:t> often families engage in resignation, denial, or magical thinking when it comes to financial aid</a:t>
            </a:r>
            <a:r>
              <a:rPr lang="en-US" baseline="0" dirty="0" smtClean="0">
                <a:ea typeface="ＭＳ Ｐゴシック" charset="-128"/>
              </a:rPr>
              <a:t>. They fail to have a frank family discussion early on BEFORE students ever select and apply to schools.</a:t>
            </a:r>
          </a:p>
          <a:p>
            <a:pPr>
              <a:lnSpc>
                <a:spcPct val="90000"/>
              </a:lnSpc>
            </a:pPr>
            <a:r>
              <a:rPr lang="en-US" baseline="0" dirty="0" smtClean="0">
                <a:ea typeface="ＭＳ Ｐゴシック" charset="-128"/>
              </a:rPr>
              <a:t>So, parents of Rachel, a stellar PVS student (w/ great grades, amazing community service, and active engagement on her home school’s volley ball team), they say to Rachel “aim high, just get in, and we’ll worry about the money later” or “we’ll get creative and think outside the box once we know you’re in, because if you’re not accepted, we don’t need to worry about it” So, Rachel applies to 12 schools, 10 of which her family cannot afford, and for which her family will NOT qualify for need-based financial aid – which by the way is the only financial aid these selective schools offer (aside from non-need based Unsubsidized Stafford Student Loans and/or Parent PLUS Loans, which Rachel’s family does NOT want Rachel or the parents to take on).</a:t>
            </a:r>
          </a:p>
          <a:p>
            <a:pPr>
              <a:lnSpc>
                <a:spcPct val="90000"/>
              </a:lnSpc>
            </a:pPr>
            <a:r>
              <a:rPr lang="en-US" baseline="0" dirty="0" smtClean="0">
                <a:ea typeface="ＭＳ Ｐゴシック" charset="-128"/>
              </a:rPr>
              <a:t>Well, </a:t>
            </a:r>
            <a:r>
              <a:rPr lang="en-US" b="1" baseline="0" dirty="0" smtClean="0">
                <a:ea typeface="ＭＳ Ｐゴシック" charset="-128"/>
              </a:rPr>
              <a:t>HOPE IS NOT A PLAN. A PLAN IS A PLAN, AND YOU NEED TO PLAN AHEAD AND MAKE FACT-BASED DECISIONS</a:t>
            </a:r>
            <a:r>
              <a:rPr lang="en-US" baseline="0" dirty="0" smtClean="0">
                <a:ea typeface="ＭＳ Ｐゴシック" charset="-128"/>
              </a:rPr>
              <a:t>.</a:t>
            </a:r>
          </a:p>
          <a:p>
            <a:pPr>
              <a:lnSpc>
                <a:spcPct val="90000"/>
              </a:lnSpc>
            </a:pPr>
            <a:endParaRPr lang="en-US" baseline="0" dirty="0" smtClean="0">
              <a:ea typeface="ＭＳ Ｐゴシック" charset="-128"/>
            </a:endParaRPr>
          </a:p>
          <a:p>
            <a:pPr>
              <a:lnSpc>
                <a:spcPct val="90000"/>
              </a:lnSpc>
            </a:pPr>
            <a:r>
              <a:rPr lang="en-US" baseline="0" dirty="0" smtClean="0">
                <a:ea typeface="ＭＳ Ｐゴシック" charset="-128"/>
              </a:rPr>
              <a:t>And as we’ll see later, the total cost of attendance at different schools can vary widely, even within a similar cohort of schools. And schools have institutional financial aid policies with differing objectives and outcomes.</a:t>
            </a:r>
          </a:p>
          <a:p>
            <a:pPr>
              <a:lnSpc>
                <a:spcPct val="90000"/>
              </a:lnSpc>
            </a:pPr>
            <a:r>
              <a:rPr lang="en-US" b="1" baseline="0" dirty="0" smtClean="0">
                <a:ea typeface="ＭＳ Ｐゴシック" charset="-128"/>
              </a:rPr>
              <a:t>To select “Best Fit” schools, one needs to consider the 5 P’s – Program, Place, People, PRICE, Priorities. </a:t>
            </a:r>
            <a:endParaRPr lang="en-US" b="1" dirty="0" smtClean="0">
              <a:ea typeface="ＭＳ Ｐゴシック" charset="-128"/>
            </a:endParaRPr>
          </a:p>
        </p:txBody>
      </p:sp>
    </p:spTree>
    <p:extLst>
      <p:ext uri="{BB962C8B-B14F-4D97-AF65-F5344CB8AC3E}">
        <p14:creationId xmlns:p14="http://schemas.microsoft.com/office/powerpoint/2010/main" val="3407332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p:spPr>
        <p:txBody>
          <a:bodyPr/>
          <a:lstStyle/>
          <a:p>
            <a:fld id="{E20E7B65-3DD7-411D-BF14-99A17012CD80}" type="slidenum">
              <a:rPr lang="en-US"/>
              <a:pPr/>
              <a:t>9</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r>
              <a:rPr lang="en-US" b="1" u="sng" dirty="0" smtClean="0">
                <a:ea typeface="ＭＳ Ｐゴシック" charset="-128"/>
              </a:rPr>
              <a:t>Cost of Attendance</a:t>
            </a:r>
          </a:p>
          <a:p>
            <a:endParaRPr lang="en-US" dirty="0" smtClean="0">
              <a:ea typeface="ＭＳ Ｐゴシック" charset="-128"/>
            </a:endParaRPr>
          </a:p>
          <a:p>
            <a:r>
              <a:rPr lang="en-US" dirty="0" smtClean="0">
                <a:ea typeface="ＭＳ Ｐゴシック" charset="-128"/>
              </a:rPr>
              <a:t>Consider both</a:t>
            </a:r>
          </a:p>
          <a:p>
            <a:r>
              <a:rPr lang="en-US" dirty="0" smtClean="0">
                <a:ea typeface="ＭＳ Ｐゴシック" charset="-128"/>
              </a:rPr>
              <a:t>1. </a:t>
            </a:r>
            <a:r>
              <a:rPr lang="en-US" u="sng" dirty="0" smtClean="0">
                <a:ea typeface="ＭＳ Ｐゴシック" charset="-128"/>
              </a:rPr>
              <a:t>direct expenses</a:t>
            </a:r>
            <a:r>
              <a:rPr lang="en-US" dirty="0" smtClean="0">
                <a:ea typeface="ＭＳ Ｐゴシック" charset="-128"/>
              </a:rPr>
              <a:t> (billable costs,</a:t>
            </a:r>
            <a:r>
              <a:rPr lang="en-US" baseline="0" dirty="0" smtClean="0">
                <a:ea typeface="ＭＳ Ｐゴシック" charset="-128"/>
              </a:rPr>
              <a:t> hard costs which are largely fixed and billed by the school</a:t>
            </a:r>
            <a:r>
              <a:rPr lang="en-US" dirty="0" smtClean="0">
                <a:ea typeface="ＭＳ Ｐゴシック" charset="-128"/>
              </a:rPr>
              <a:t>) </a:t>
            </a:r>
          </a:p>
          <a:p>
            <a:r>
              <a:rPr lang="en-US" dirty="0" smtClean="0">
                <a:ea typeface="ＭＳ Ｐゴシック" charset="-128"/>
              </a:rPr>
              <a:t>	- like those paid to institution (tuition, fees, room, board/meal plan)</a:t>
            </a:r>
          </a:p>
          <a:p>
            <a:r>
              <a:rPr lang="en-US" dirty="0" smtClean="0">
                <a:ea typeface="ＭＳ Ｐゴシック" charset="-128"/>
              </a:rPr>
              <a:t>	Make sure to include fees for health insurance, lab</a:t>
            </a:r>
            <a:r>
              <a:rPr lang="en-US" baseline="0" dirty="0" smtClean="0">
                <a:ea typeface="ＭＳ Ｐゴシック" charset="-128"/>
              </a:rPr>
              <a:t> fee, </a:t>
            </a:r>
            <a:r>
              <a:rPr lang="en-US" dirty="0" smtClean="0">
                <a:ea typeface="ＭＳ Ｐゴシック" charset="-128"/>
              </a:rPr>
              <a:t>freshman activity fee, athletic center fee, computer</a:t>
            </a:r>
            <a:r>
              <a:rPr lang="en-US" baseline="0" dirty="0" smtClean="0">
                <a:ea typeface="ＭＳ Ｐゴシック" charset="-128"/>
              </a:rPr>
              <a:t> center fee, tutoring/academic support service fee</a:t>
            </a:r>
            <a:endParaRPr lang="en-US" dirty="0" smtClean="0">
              <a:ea typeface="ＭＳ Ｐゴシック" charset="-128"/>
            </a:endParaRPr>
          </a:p>
          <a:p>
            <a:endParaRPr lang="en-US" dirty="0" smtClean="0">
              <a:ea typeface="ＭＳ Ｐゴシック" charset="-128"/>
            </a:endParaRPr>
          </a:p>
          <a:p>
            <a:r>
              <a:rPr lang="en-US" dirty="0" smtClean="0">
                <a:ea typeface="ＭＳ Ｐゴシック" charset="-128"/>
              </a:rPr>
              <a:t> 2.  but also </a:t>
            </a:r>
            <a:r>
              <a:rPr lang="en-US" u="sng" dirty="0" smtClean="0">
                <a:ea typeface="ＭＳ Ｐゴシック" charset="-128"/>
              </a:rPr>
              <a:t>allowance for indirect expenses</a:t>
            </a:r>
            <a:r>
              <a:rPr lang="en-US" u="sng" baseline="0" dirty="0" smtClean="0">
                <a:ea typeface="ＭＳ Ｐゴシック" charset="-128"/>
              </a:rPr>
              <a:t> </a:t>
            </a:r>
            <a:r>
              <a:rPr lang="en-US" baseline="0" dirty="0" smtClean="0">
                <a:ea typeface="ＭＳ Ｐゴシック" charset="-128"/>
              </a:rPr>
              <a:t>which are variable and</a:t>
            </a:r>
            <a:r>
              <a:rPr lang="en-US" dirty="0" smtClean="0">
                <a:ea typeface="ＭＳ Ｐゴシック" charset="-128"/>
              </a:rPr>
              <a:t> do not show up on bursar’s bill)</a:t>
            </a:r>
          </a:p>
          <a:p>
            <a:r>
              <a:rPr lang="en-US" dirty="0" smtClean="0">
                <a:ea typeface="ＭＳ Ｐゴシック" charset="-128"/>
              </a:rPr>
              <a:t>	- books,, workbooks</a:t>
            </a:r>
          </a:p>
          <a:p>
            <a:r>
              <a:rPr lang="en-US" dirty="0" smtClean="0">
                <a:ea typeface="ＭＳ Ｐゴシック" charset="-128"/>
              </a:rPr>
              <a:t>	- transportation, </a:t>
            </a:r>
          </a:p>
          <a:p>
            <a:r>
              <a:rPr lang="en-US" dirty="0" smtClean="0">
                <a:ea typeface="ＭＳ Ｐゴシック" charset="-128"/>
              </a:rPr>
              <a:t>	- personal expenses (cell phone, computer, shampoo, occasional dinner</a:t>
            </a:r>
            <a:r>
              <a:rPr lang="en-US" baseline="0" dirty="0" smtClean="0">
                <a:ea typeface="ＭＳ Ｐゴシック" charset="-128"/>
              </a:rPr>
              <a:t> out)</a:t>
            </a:r>
            <a:endParaRPr lang="en-US" dirty="0" smtClean="0">
              <a:ea typeface="ＭＳ Ｐゴシック" charset="-128"/>
            </a:endParaRPr>
          </a:p>
          <a:p>
            <a:endParaRPr lang="en-US" dirty="0" smtClean="0">
              <a:ea typeface="ＭＳ Ｐゴシック" charset="-128"/>
            </a:endParaRPr>
          </a:p>
          <a:p>
            <a:r>
              <a:rPr lang="en-US" dirty="0" smtClean="0">
                <a:ea typeface="ＭＳ Ｐゴシック" charset="-128"/>
              </a:rPr>
              <a:t>Encourage families – when considering and comparing costs – </a:t>
            </a:r>
          </a:p>
          <a:p>
            <a:r>
              <a:rPr lang="en-US" dirty="0" smtClean="0">
                <a:ea typeface="ＭＳ Ｐゴシック" charset="-128"/>
              </a:rPr>
              <a:t>	- look at </a:t>
            </a:r>
            <a:r>
              <a:rPr lang="en-US" u="none" dirty="0" smtClean="0">
                <a:ea typeface="ＭＳ Ｐゴシック" charset="-128"/>
              </a:rPr>
              <a:t>total </a:t>
            </a:r>
            <a:r>
              <a:rPr lang="en-US" b="1" u="none" dirty="0" smtClean="0">
                <a:ea typeface="ＭＳ Ｐゴシック" charset="-128"/>
              </a:rPr>
              <a:t>costs ALL-IN Realistic Figure</a:t>
            </a:r>
          </a:p>
          <a:p>
            <a:r>
              <a:rPr lang="en-US" u="none" dirty="0" smtClean="0">
                <a:ea typeface="ＭＳ Ｐゴシック" charset="-128"/>
              </a:rPr>
              <a:t>	so if the school is far away in a northern</a:t>
            </a:r>
            <a:r>
              <a:rPr lang="en-US" u="none" baseline="0" dirty="0" smtClean="0">
                <a:ea typeface="ＭＳ Ｐゴシック" charset="-128"/>
              </a:rPr>
              <a:t> climate, then make allowances for expensive airfare during holidays and warm winter wardrobe</a:t>
            </a:r>
            <a:endParaRPr lang="en-US" u="none" dirty="0" smtClean="0">
              <a:ea typeface="ＭＳ Ｐゴシック" charset="-128"/>
            </a:endParaRPr>
          </a:p>
        </p:txBody>
      </p:sp>
    </p:spTree>
    <p:extLst>
      <p:ext uri="{BB962C8B-B14F-4D97-AF65-F5344CB8AC3E}">
        <p14:creationId xmlns:p14="http://schemas.microsoft.com/office/powerpoint/2010/main" val="599424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A7407E6-393D-492B-8358-96DFDFF3D5A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5FB01E1-C9D5-4345-A2A0-AF8E71ABC6A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38530DE-6730-4AB4-80EE-19C61C2BEDAC}"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latin typeface="Tahoma" charset="0"/>
                <a:ea typeface="+mn-ea"/>
              </a:endParaRPr>
            </a:p>
          </p:txBody>
        </p:sp>
        <p:sp>
          <p:nvSpPr>
            <p:cNvPr id="7" name="Freeform 18"/>
            <p:cNvSpPr>
              <a:spLocks/>
            </p:cNvSpPr>
            <p:nvPr/>
          </p:nvSpPr>
          <p:spPr bwMode="auto">
            <a:xfrm>
              <a:off x="35926" y="5135025"/>
              <a:ext cx="9108074" cy="838869"/>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noFill/>
              <a:prstDash val="solid"/>
              <a:round/>
              <a:headEnd type="none" w="med" len="med"/>
              <a:tailEnd type="none" w="med" len="med"/>
            </a:ln>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latin typeface="Tahoma" charset="0"/>
                <a:ea typeface="+mn-ea"/>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lstStyle>
          <a:p>
            <a:fld id="{12B7CDB9-98EC-4BEB-8275-9184C6EF3A17}"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defRPr>
                <a:latin typeface="Tahoma" charset="0"/>
                <a:ea typeface="+mn-ea"/>
              </a:defRPr>
            </a:lvl1pPr>
            <a:extLst/>
          </a:lstStyle>
          <a:p>
            <a:pPr>
              <a:defRPr/>
            </a:pPr>
            <a:endParaRPr lang="en-US"/>
          </a:p>
        </p:txBody>
      </p:sp>
      <p:sp>
        <p:nvSpPr>
          <p:cNvPr id="5" name="Footer Placeholder 4"/>
          <p:cNvSpPr>
            <a:spLocks noGrp="1"/>
          </p:cNvSpPr>
          <p:nvPr>
            <p:ph type="ftr" sz="quarter" idx="11"/>
          </p:nvPr>
        </p:nvSpPr>
        <p:spPr/>
        <p:txBody>
          <a:bodyPr/>
          <a:lstStyle>
            <a:lvl1pPr>
              <a:defRPr/>
            </a:lvl1pPr>
            <a:extLst/>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CA0148F-4265-42F1-A100-4AA9027C220F}"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a:spLocks noChangeArrowheads="1"/>
          </p:cNvSpPr>
          <p:nvPr/>
        </p:nvSpPr>
        <p:spPr bwMode="auto">
          <a:xfrm>
            <a:off x="3636963" y="3005138"/>
            <a:ext cx="182562" cy="228600"/>
          </a:xfrm>
          <a:prstGeom prst="chevron">
            <a:avLst>
              <a:gd name="adj" fmla="val 50000"/>
            </a:avLst>
          </a:prstGeom>
          <a:gradFill rotWithShape="1">
            <a:gsLst>
              <a:gs pos="0">
                <a:srgbClr val="BB2E00"/>
              </a:gs>
              <a:gs pos="72000">
                <a:srgbClr val="EF5E45"/>
              </a:gs>
              <a:gs pos="100000">
                <a:srgbClr val="EE8779"/>
              </a:gs>
            </a:gsLst>
            <a:lin ang="16200000"/>
          </a:gradFill>
          <a:ln w="3175" cap="rnd">
            <a:solidFill>
              <a:srgbClr val="9B320E"/>
            </a:solidFill>
            <a:miter lim="800000"/>
            <a:headEnd/>
            <a:tailEnd/>
          </a:ln>
          <a:effectLst>
            <a:outerShdw blurRad="63500" dist="26940" dir="5400000" rotWithShape="0">
              <a:srgbClr val="000000">
                <a:alpha val="45999"/>
              </a:srgbClr>
            </a:outerShdw>
          </a:effectLst>
        </p:spPr>
        <p:txBody>
          <a:bodyPr anchor="ctr"/>
          <a:lstStyle>
            <a:extLst/>
          </a:lstStyle>
          <a:p>
            <a:pPr>
              <a:defRPr/>
            </a:pPr>
            <a:endParaRPr lang="en-US">
              <a:solidFill>
                <a:schemeClr val="lt1"/>
              </a:solidFill>
              <a:latin typeface="+mn-lt"/>
              <a:ea typeface="+mn-ea"/>
            </a:endParaRPr>
          </a:p>
        </p:txBody>
      </p:sp>
      <p:sp>
        <p:nvSpPr>
          <p:cNvPr id="5" name="Chevron 4"/>
          <p:cNvSpPr>
            <a:spLocks noChangeArrowheads="1"/>
          </p:cNvSpPr>
          <p:nvPr/>
        </p:nvSpPr>
        <p:spPr bwMode="auto">
          <a:xfrm>
            <a:off x="3449638" y="3005138"/>
            <a:ext cx="184150" cy="228600"/>
          </a:xfrm>
          <a:prstGeom prst="chevron">
            <a:avLst>
              <a:gd name="adj" fmla="val 50000"/>
            </a:avLst>
          </a:prstGeom>
          <a:gradFill rotWithShape="1">
            <a:gsLst>
              <a:gs pos="0">
                <a:srgbClr val="BB2E00"/>
              </a:gs>
              <a:gs pos="72000">
                <a:srgbClr val="EF5E45"/>
              </a:gs>
              <a:gs pos="100000">
                <a:srgbClr val="EE8779"/>
              </a:gs>
            </a:gsLst>
            <a:lin ang="16200000"/>
          </a:gradFill>
          <a:ln w="3175" cap="rnd">
            <a:solidFill>
              <a:srgbClr val="9B320E"/>
            </a:solidFill>
            <a:miter lim="800000"/>
            <a:headEnd/>
            <a:tailEnd/>
          </a:ln>
          <a:effectLst>
            <a:outerShdw blurRad="63500" dist="26940" dir="5400000" rotWithShape="0">
              <a:srgbClr val="000000">
                <a:alpha val="45999"/>
              </a:srgbClr>
            </a:outerShdw>
          </a:effectLst>
        </p:spPr>
        <p:txBody>
          <a:bodyPr anchor="ctr"/>
          <a:lstStyle>
            <a:extLst/>
          </a:lstStyle>
          <a:p>
            <a:pPr>
              <a:defRPr/>
            </a:pPr>
            <a:endParaRPr lang="en-US">
              <a:solidFill>
                <a:schemeClr val="lt1"/>
              </a:solidFill>
              <a:latin typeface="+mn-lt"/>
              <a:ea typeface="+mn-ea"/>
            </a:endParaRPr>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atin typeface="Tahoma" charset="0"/>
                <a:ea typeface="+mn-ea"/>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34C96615-DCD5-4DB9-AC0E-6B18947431FB}" type="slidenum">
              <a:rPr lang="en-US"/>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atin typeface="Tahoma" charset="0"/>
                <a:ea typeface="+mn-ea"/>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EF047D76-A81D-4DCC-B756-7052537BE135}" type="slidenum">
              <a:rPr lang="en-US"/>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atin typeface="Tahoma" charset="0"/>
                <a:ea typeface="+mn-ea"/>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F268995A-F521-4B73-A843-15F04024B3E6}" type="slidenum">
              <a:rPr lang="en-US"/>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atin typeface="Tahoma" charset="0"/>
                <a:ea typeface="+mn-ea"/>
              </a:defRPr>
            </a:lvl1pPr>
            <a:extLst/>
          </a:lstStyle>
          <a:p>
            <a:pPr>
              <a:defRPr/>
            </a:pPr>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lstStyle>
          <a:p>
            <a:fld id="{F136A287-773D-4F13-B7DF-AB47343A8C2C}" type="slidenum">
              <a:rPr lang="en-US"/>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Tahoma" charset="0"/>
                <a:ea typeface="+mn-ea"/>
              </a:defRPr>
            </a:lvl1pPr>
            <a:extLst/>
          </a:lstStyle>
          <a:p>
            <a:pPr>
              <a:defRPr/>
            </a:pPr>
            <a:endParaRPr lang="en-US"/>
          </a:p>
        </p:txBody>
      </p:sp>
      <p:sp>
        <p:nvSpPr>
          <p:cNvPr id="3" name="Footer Placeholder 2"/>
          <p:cNvSpPr>
            <a:spLocks noGrp="1"/>
          </p:cNvSpPr>
          <p:nvPr>
            <p:ph type="ftr" sz="quarter" idx="11"/>
          </p:nvPr>
        </p:nvSpPr>
        <p:spPr/>
        <p:txBody>
          <a:bodyPr/>
          <a:lstStyle>
            <a:lvl1pPr>
              <a:defRPr/>
            </a:lvl1pPr>
            <a:extLst/>
          </a:lstStyle>
          <a:p>
            <a:pPr>
              <a:defRPr/>
            </a:pPr>
            <a:endParaRPr lang="en-US"/>
          </a:p>
        </p:txBody>
      </p:sp>
      <p:sp>
        <p:nvSpPr>
          <p:cNvPr id="4" name="Slide Number Placeholder 3"/>
          <p:cNvSpPr>
            <a:spLocks noGrp="1"/>
          </p:cNvSpPr>
          <p:nvPr>
            <p:ph type="sldNum" sz="quarter" idx="12"/>
          </p:nvPr>
        </p:nvSpPr>
        <p:spPr/>
        <p:txBody>
          <a:bodyPr/>
          <a:lstStyle>
            <a:lvl1pPr>
              <a:defRPr/>
            </a:lvl1pPr>
          </a:lstStyle>
          <a:p>
            <a:fld id="{80795ECC-7BB9-4EF9-862E-47C5D5BB7EA2}"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atin typeface="Tahoma" charset="0"/>
                <a:ea typeface="+mn-ea"/>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C75EFB4F-C902-42F0-89FB-05BD065AA0FF}" type="slidenum">
              <a:rPr lang="en-US"/>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08E05A1-BF0B-44CA-A206-13B900812247}"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latin typeface="Tahoma" charset="0"/>
              <a:ea typeface="+mn-ea"/>
            </a:endParaRPr>
          </a:p>
        </p:txBody>
      </p:sp>
      <p:sp>
        <p:nvSpPr>
          <p:cNvPr id="6" name="Freeform 15"/>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noFill/>
            <a:prstDash val="solid"/>
            <a:round/>
            <a:headEnd type="none" w="med" len="med"/>
            <a:tailEnd type="none" w="med" len="med"/>
          </a:ln>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a:spLocks noChangeArrowheads="1"/>
          </p:cNvSpPr>
          <p:nvPr/>
        </p:nvSpPr>
        <p:spPr bwMode="auto">
          <a:xfrm>
            <a:off x="8664575" y="4987925"/>
            <a:ext cx="182563" cy="228600"/>
          </a:xfrm>
          <a:prstGeom prst="chevron">
            <a:avLst>
              <a:gd name="adj" fmla="val 50000"/>
            </a:avLst>
          </a:prstGeom>
          <a:gradFill rotWithShape="1">
            <a:gsLst>
              <a:gs pos="0">
                <a:srgbClr val="BB2E00"/>
              </a:gs>
              <a:gs pos="72000">
                <a:srgbClr val="EF5E45"/>
              </a:gs>
              <a:gs pos="100000">
                <a:srgbClr val="EE8779"/>
              </a:gs>
            </a:gsLst>
            <a:lin ang="16200000"/>
          </a:gradFill>
          <a:ln w="3175" cap="rnd">
            <a:solidFill>
              <a:srgbClr val="9B320E"/>
            </a:solidFill>
            <a:miter lim="800000"/>
            <a:headEnd/>
            <a:tailEnd/>
          </a:ln>
          <a:effectLst>
            <a:outerShdw blurRad="63500" dist="26940" dir="5400000" rotWithShape="0">
              <a:srgbClr val="000000">
                <a:alpha val="45999"/>
              </a:srgbClr>
            </a:outerShdw>
          </a:effectLst>
        </p:spPr>
        <p:txBody>
          <a:bodyPr anchor="ctr"/>
          <a:lstStyle>
            <a:extLst/>
          </a:lstStyle>
          <a:p>
            <a:pPr>
              <a:defRPr/>
            </a:pPr>
            <a:endParaRPr lang="en-US">
              <a:solidFill>
                <a:schemeClr val="lt1"/>
              </a:solidFill>
              <a:latin typeface="+mn-lt"/>
              <a:ea typeface="+mn-ea"/>
            </a:endParaRPr>
          </a:p>
        </p:txBody>
      </p:sp>
      <p:sp>
        <p:nvSpPr>
          <p:cNvPr id="10" name="Chevron 9"/>
          <p:cNvSpPr>
            <a:spLocks noChangeArrowheads="1"/>
          </p:cNvSpPr>
          <p:nvPr/>
        </p:nvSpPr>
        <p:spPr bwMode="auto">
          <a:xfrm>
            <a:off x="8477250" y="4987925"/>
            <a:ext cx="182563" cy="228600"/>
          </a:xfrm>
          <a:prstGeom prst="chevron">
            <a:avLst>
              <a:gd name="adj" fmla="val 50000"/>
            </a:avLst>
          </a:prstGeom>
          <a:gradFill rotWithShape="1">
            <a:gsLst>
              <a:gs pos="0">
                <a:srgbClr val="BB2E00"/>
              </a:gs>
              <a:gs pos="72000">
                <a:srgbClr val="EF5E45"/>
              </a:gs>
              <a:gs pos="100000">
                <a:srgbClr val="EE8779"/>
              </a:gs>
            </a:gsLst>
            <a:lin ang="16200000"/>
          </a:gradFill>
          <a:ln w="3175" cap="rnd">
            <a:solidFill>
              <a:srgbClr val="9B320E"/>
            </a:solidFill>
            <a:miter lim="800000"/>
            <a:headEnd/>
            <a:tailEnd/>
          </a:ln>
          <a:effectLst>
            <a:outerShdw blurRad="63500" dist="26940" dir="5400000" rotWithShape="0">
              <a:srgbClr val="000000">
                <a:alpha val="45999"/>
              </a:srgbClr>
            </a:outerShdw>
          </a:effectLst>
        </p:spPr>
        <p:txBody>
          <a:bodyPr anchor="ctr"/>
          <a:lstStyle>
            <a:extLst/>
          </a:lstStyle>
          <a:p>
            <a:pPr>
              <a:defRPr/>
            </a:pPr>
            <a:endParaRPr lang="en-US">
              <a:solidFill>
                <a:schemeClr val="lt1"/>
              </a:solidFill>
              <a:latin typeface="+mn-lt"/>
              <a:ea typeface="+mn-ea"/>
            </a:endParaRPr>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latin typeface="Tahoma" charset="0"/>
                <a:ea typeface="+mn-ea"/>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lvl1pPr>
          </a:lstStyle>
          <a:p>
            <a:fld id="{49D9FBEA-9B4F-4BDB-8266-CD805BC85A99}" type="slidenum">
              <a:rPr lang="en-US"/>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atin typeface="Tahoma" charset="0"/>
                <a:ea typeface="+mn-ea"/>
              </a:defRPr>
            </a:lvl1pPr>
            <a:extLst/>
          </a:lstStyle>
          <a:p>
            <a:pPr>
              <a:defRPr/>
            </a:pPr>
            <a:endParaRPr lang="en-US"/>
          </a:p>
        </p:txBody>
      </p:sp>
      <p:sp>
        <p:nvSpPr>
          <p:cNvPr id="5" name="Footer Placeholder 4"/>
          <p:cNvSpPr>
            <a:spLocks noGrp="1"/>
          </p:cNvSpPr>
          <p:nvPr>
            <p:ph type="ftr" sz="quarter" idx="11"/>
          </p:nvPr>
        </p:nvSpPr>
        <p:spPr/>
        <p:txBody>
          <a:bodyPr/>
          <a:lstStyle>
            <a:lvl1pPr>
              <a:defRPr/>
            </a:lvl1pPr>
            <a:extLst/>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521A49D-C50F-4515-8ECA-3C45D9E98416}"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atin typeface="Tahoma" charset="0"/>
                <a:ea typeface="+mn-ea"/>
              </a:defRPr>
            </a:lvl1pPr>
            <a:extLst/>
          </a:lstStyle>
          <a:p>
            <a:pPr>
              <a:defRPr/>
            </a:pPr>
            <a:endParaRPr lang="en-US"/>
          </a:p>
        </p:txBody>
      </p:sp>
      <p:sp>
        <p:nvSpPr>
          <p:cNvPr id="5" name="Footer Placeholder 4"/>
          <p:cNvSpPr>
            <a:spLocks noGrp="1"/>
          </p:cNvSpPr>
          <p:nvPr>
            <p:ph type="ftr" sz="quarter" idx="11"/>
          </p:nvPr>
        </p:nvSpPr>
        <p:spPr/>
        <p:txBody>
          <a:bodyPr/>
          <a:lstStyle>
            <a:lvl1pPr>
              <a:defRPr/>
            </a:lvl1pPr>
            <a:extLst/>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4A3594F-182C-47B0-878B-059FBD0C9D7A}"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495800"/>
          </a:xfrm>
        </p:spPr>
        <p:txBody>
          <a:bodyPr>
            <a:normAutofit/>
          </a:bodyPr>
          <a:lstStyle/>
          <a:p>
            <a:pPr lvl="0"/>
            <a:endParaRPr lang="en-US" noProof="0"/>
          </a:p>
        </p:txBody>
      </p:sp>
      <p:sp>
        <p:nvSpPr>
          <p:cNvPr id="4" name="Rectangle 7"/>
          <p:cNvSpPr>
            <a:spLocks noGrp="1" noChangeArrowheads="1"/>
          </p:cNvSpPr>
          <p:nvPr>
            <p:ph type="dt" sz="half" idx="10"/>
          </p:nvPr>
        </p:nvSpPr>
        <p:spPr/>
        <p:txBody>
          <a:bodyPr/>
          <a:lstStyle>
            <a:lvl1pPr>
              <a:defRPr>
                <a:latin typeface="Tahoma" charset="0"/>
                <a:ea typeface="+mn-ea"/>
              </a:defRPr>
            </a:lvl1pPr>
          </a:lstStyle>
          <a:p>
            <a:pPr>
              <a:defRPr/>
            </a:pPr>
            <a:endParaRPr lang="en-US"/>
          </a:p>
        </p:txBody>
      </p:sp>
      <p:sp>
        <p:nvSpPr>
          <p:cNvPr id="5" name="Rectangle 8"/>
          <p:cNvSpPr>
            <a:spLocks noGrp="1" noChangeArrowheads="1"/>
          </p:cNvSpPr>
          <p:nvPr>
            <p:ph type="ftr" sz="quarter" idx="11"/>
          </p:nvPr>
        </p:nvSpPr>
        <p:spPr/>
        <p:txBody>
          <a:bodyPr/>
          <a:lstStyle>
            <a:lvl1pPr>
              <a:defRPr/>
            </a:lvl1pPr>
          </a:lstStyle>
          <a:p>
            <a:pPr>
              <a:defRPr/>
            </a:pPr>
            <a:endParaRPr lang="en-US"/>
          </a:p>
        </p:txBody>
      </p:sp>
      <p:sp>
        <p:nvSpPr>
          <p:cNvPr id="6" name="Rectangle 9"/>
          <p:cNvSpPr>
            <a:spLocks noGrp="1" noChangeArrowheads="1"/>
          </p:cNvSpPr>
          <p:nvPr>
            <p:ph type="sldNum" sz="quarter" idx="12"/>
          </p:nvPr>
        </p:nvSpPr>
        <p:spPr/>
        <p:txBody>
          <a:bodyPr/>
          <a:lstStyle>
            <a:lvl1pPr>
              <a:defRPr/>
            </a:lvl1pPr>
          </a:lstStyle>
          <a:p>
            <a:fld id="{D5AB6C9C-EC83-4B20-AAF8-6C8B7E52AFA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F248C8C-F489-4767-A163-D96FFF884FD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C3C2CA5-0CD5-45FE-8E21-E3E65877BFF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21782D5B-118B-476D-B1AD-2C6CDBDC722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1674441B-E9C4-4ED1-85CB-EEF209991E6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F5618A87-50D5-4A23-9428-C091F5D5EDD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DD65656-C33B-4D43-8C96-72AE199B5E5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3FA1806-7710-4D2C-BAF2-46B08BAD5A6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ahoma" charset="0"/>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EE0C32DC-6C38-42CB-AF3C-9EF9B8C5071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688" r:id="rId1"/>
    <p:sldLayoutId id="2147484689" r:id="rId2"/>
    <p:sldLayoutId id="2147484690" r:id="rId3"/>
    <p:sldLayoutId id="2147484691" r:id="rId4"/>
    <p:sldLayoutId id="2147484692" r:id="rId5"/>
    <p:sldLayoutId id="2147484693" r:id="rId6"/>
    <p:sldLayoutId id="2147484694" r:id="rId7"/>
    <p:sldLayoutId id="2147484695" r:id="rId8"/>
    <p:sldLayoutId id="2147484696" r:id="rId9"/>
    <p:sldLayoutId id="2147484697" r:id="rId10"/>
    <p:sldLayoutId id="2147484698" r:id="rId11"/>
  </p:sldLayoutIdLst>
  <p:hf hdr="0" ftr="0" dt="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latin typeface="Tahoma" charset="0"/>
              <a:ea typeface="+mn-ea"/>
            </a:endParaRPr>
          </a:p>
        </p:txBody>
      </p:sp>
      <p:sp>
        <p:nvSpPr>
          <p:cNvPr id="13315" name="Freeform 11"/>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noFill/>
            <a:prstDash val="solid"/>
            <a:round/>
            <a:headEnd type="none" w="med" len="med"/>
            <a:tailEnd type="none" w="med" len="med"/>
          </a:ln>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3321"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wrap="square" lIns="91440" tIns="45720" rIns="91440" bIns="45720" numCol="1" anchor="b" anchorCtr="0" compatLnSpc="1">
            <a:prstTxWarp prst="textNoShape">
              <a:avLst/>
            </a:prstTxWarp>
          </a:bodyPr>
          <a:lstStyle>
            <a:lvl1pPr>
              <a:defRPr sz="1000"/>
            </a:lvl1pPr>
          </a:lstStyle>
          <a:p>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latin typeface="Tahoma" charset="0"/>
                <a:ea typeface="+mn-ea"/>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b="0"/>
            </a:lvl1pPr>
          </a:lstStyle>
          <a:p>
            <a:fld id="{49AD0171-644E-41B3-BA1E-D9E48AE81E7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699" r:id="rId1"/>
    <p:sldLayoutId id="2147484700" r:id="rId2"/>
    <p:sldLayoutId id="2147484701" r:id="rId3"/>
    <p:sldLayoutId id="2147484702" r:id="rId4"/>
    <p:sldLayoutId id="2147484703" r:id="rId5"/>
    <p:sldLayoutId id="2147484704" r:id="rId6"/>
    <p:sldLayoutId id="2147484705" r:id="rId7"/>
    <p:sldLayoutId id="2147484706" r:id="rId8"/>
    <p:sldLayoutId id="2147484707" r:id="rId9"/>
    <p:sldLayoutId id="2147484708" r:id="rId10"/>
    <p:sldLayoutId id="2147484709" r:id="rId11"/>
    <p:sldLayoutId id="2147484710" r:id="rId12"/>
  </p:sldLayoutIdLst>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ＭＳ Ｐゴシック" charset="0"/>
          <a:cs typeface="+mj-cs"/>
        </a:defRPr>
      </a:lvl1pPr>
      <a:lvl2pPr algn="l" rtl="0" eaLnBrk="0" fontAlgn="base" hangingPunct="0">
        <a:spcBef>
          <a:spcPct val="0"/>
        </a:spcBef>
        <a:spcAft>
          <a:spcPct val="0"/>
        </a:spcAft>
        <a:defRPr sz="4100" b="1">
          <a:solidFill>
            <a:schemeClr val="tx2"/>
          </a:solidFill>
          <a:latin typeface="Lucida Sans Unicode" pitchFamily="34" charset="0"/>
          <a:ea typeface="ＭＳ Ｐゴシック" charset="0"/>
        </a:defRPr>
      </a:lvl2pPr>
      <a:lvl3pPr algn="l" rtl="0" eaLnBrk="0" fontAlgn="base" hangingPunct="0">
        <a:spcBef>
          <a:spcPct val="0"/>
        </a:spcBef>
        <a:spcAft>
          <a:spcPct val="0"/>
        </a:spcAft>
        <a:defRPr sz="4100" b="1">
          <a:solidFill>
            <a:schemeClr val="tx2"/>
          </a:solidFill>
          <a:latin typeface="Lucida Sans Unicode" pitchFamily="34" charset="0"/>
          <a:ea typeface="ＭＳ Ｐゴシック" charset="0"/>
        </a:defRPr>
      </a:lvl3pPr>
      <a:lvl4pPr algn="l" rtl="0" eaLnBrk="0" fontAlgn="base" hangingPunct="0">
        <a:spcBef>
          <a:spcPct val="0"/>
        </a:spcBef>
        <a:spcAft>
          <a:spcPct val="0"/>
        </a:spcAft>
        <a:defRPr sz="4100" b="1">
          <a:solidFill>
            <a:schemeClr val="tx2"/>
          </a:solidFill>
          <a:latin typeface="Lucida Sans Unicode" pitchFamily="34" charset="0"/>
          <a:ea typeface="ＭＳ Ｐゴシック" charset="0"/>
        </a:defRPr>
      </a:lvl4pPr>
      <a:lvl5pPr algn="l" rtl="0" eaLnBrk="0" fontAlgn="base" hangingPunct="0">
        <a:spcBef>
          <a:spcPct val="0"/>
        </a:spcBef>
        <a:spcAft>
          <a:spcPct val="0"/>
        </a:spcAft>
        <a:defRPr sz="4100" b="1">
          <a:solidFill>
            <a:schemeClr val="tx2"/>
          </a:solidFill>
          <a:latin typeface="Lucida Sans Unicode" pitchFamily="34" charset="0"/>
          <a:ea typeface="ＭＳ Ｐゴシック"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ＭＳ Ｐゴシック" charset="0"/>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ＭＳ Ｐゴシック" charset="0"/>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ＭＳ Ｐゴシック" charset="0"/>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ＭＳ Ｐゴシック" charset="0"/>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ＭＳ Ｐゴシック" charset="0"/>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4" name="Rectangle 4"/>
          <p:cNvSpPr>
            <a:spLocks noGrp="1" noChangeArrowheads="1"/>
          </p:cNvSpPr>
          <p:nvPr>
            <p:ph type="ctrTitle"/>
          </p:nvPr>
        </p:nvSpPr>
        <p:spPr>
          <a:xfrm>
            <a:off x="457200" y="2590800"/>
            <a:ext cx="8304213" cy="1524000"/>
          </a:xfrm>
        </p:spPr>
        <p:txBody>
          <a:bodyPr>
            <a:noAutofit/>
          </a:bodyPr>
          <a:lstStyle/>
          <a:p>
            <a:pPr algn="ctr" eaLnBrk="1" fontAlgn="auto" hangingPunct="1">
              <a:spcAft>
                <a:spcPts val="0"/>
              </a:spcAft>
              <a:defRPr/>
            </a:pPr>
            <a:r>
              <a:rPr lang="en-US" sz="5400" dirty="0" smtClean="0">
                <a:solidFill>
                  <a:srgbClr val="FF0000"/>
                </a:solidFill>
                <a:ea typeface="+mj-ea"/>
              </a:rPr>
              <a:t>College Funding and Financial Aid</a:t>
            </a:r>
            <a:r>
              <a:rPr lang="en-US" sz="5400" baseline="0" dirty="0" smtClean="0">
                <a:solidFill>
                  <a:srgbClr val="FF0000"/>
                </a:solidFill>
                <a:ea typeface="+mj-ea"/>
              </a:rPr>
              <a:t> Workshop</a:t>
            </a:r>
            <a:endParaRPr lang="en-US" sz="5400" dirty="0">
              <a:solidFill>
                <a:srgbClr val="FF0000"/>
              </a:solidFill>
              <a:ea typeface="+mj-ea"/>
            </a:endParaRPr>
          </a:p>
        </p:txBody>
      </p:sp>
      <p:sp>
        <p:nvSpPr>
          <p:cNvPr id="28674" name="Rectangle 5"/>
          <p:cNvSpPr>
            <a:spLocks noGrp="1" noChangeArrowheads="1"/>
          </p:cNvSpPr>
          <p:nvPr>
            <p:ph type="subTitle" idx="1"/>
          </p:nvPr>
        </p:nvSpPr>
        <p:spPr>
          <a:xfrm>
            <a:off x="685800" y="2514600"/>
            <a:ext cx="7848600" cy="2895600"/>
          </a:xfrm>
        </p:spPr>
        <p:txBody>
          <a:bodyPr/>
          <a:lstStyle/>
          <a:p>
            <a:pPr marR="0" algn="ctr" eaLnBrk="1" hangingPunct="1"/>
            <a:r>
              <a:rPr lang="en-US" sz="6000" dirty="0" smtClean="0">
                <a:ea typeface="ＭＳ Ｐゴシック" charset="-128"/>
              </a:rPr>
              <a:t>    </a:t>
            </a:r>
          </a:p>
          <a:p>
            <a:pPr marR="0" algn="ctr" eaLnBrk="1" hangingPunct="1"/>
            <a:endParaRPr lang="en-US" sz="1600" dirty="0" smtClean="0">
              <a:solidFill>
                <a:schemeClr val="tx1"/>
              </a:solidFill>
              <a:ea typeface="ＭＳ Ｐゴシック" charset="-128"/>
            </a:endParaRPr>
          </a:p>
          <a:p>
            <a:pPr marR="0" algn="ctr" eaLnBrk="1" hangingPunct="1"/>
            <a:endParaRPr lang="en-US" sz="1800" dirty="0" smtClean="0">
              <a:solidFill>
                <a:schemeClr val="tx1"/>
              </a:solidFill>
              <a:ea typeface="ＭＳ Ｐゴシック" charset="-128"/>
            </a:endParaRPr>
          </a:p>
          <a:p>
            <a:pPr marR="0" algn="ctr" eaLnBrk="1" hangingPunct="1"/>
            <a:endParaRPr lang="en-US" sz="1800" dirty="0" smtClean="0">
              <a:solidFill>
                <a:schemeClr val="tx1"/>
              </a:solidFill>
              <a:ea typeface="ＭＳ Ｐゴシック" charset="-128"/>
            </a:endParaRPr>
          </a:p>
          <a:p>
            <a:pPr marR="0" algn="ctr" eaLnBrk="1" hangingPunct="1"/>
            <a:r>
              <a:rPr lang="en-US" sz="2000" dirty="0" smtClean="0">
                <a:solidFill>
                  <a:schemeClr val="tx1"/>
                </a:solidFill>
                <a:ea typeface="ＭＳ Ｐゴシック" charset="-128"/>
              </a:rPr>
              <a:t>April 2, 2015</a:t>
            </a:r>
          </a:p>
        </p:txBody>
      </p:sp>
      <p:pic>
        <p:nvPicPr>
          <p:cNvPr id="8" name="Picture 7"/>
          <p:cNvPicPr>
            <a:picLocks noChangeAspect="1"/>
          </p:cNvPicPr>
          <p:nvPr/>
        </p:nvPicPr>
        <p:blipFill>
          <a:blip r:embed="rId3"/>
          <a:stretch>
            <a:fillRect/>
          </a:stretch>
        </p:blipFill>
        <p:spPr>
          <a:xfrm>
            <a:off x="3581400" y="381000"/>
            <a:ext cx="1828801" cy="1495516"/>
          </a:xfrm>
          <a:prstGeom prst="rect">
            <a:avLst/>
          </a:prstGeom>
        </p:spPr>
      </p:pic>
      <p:sp>
        <p:nvSpPr>
          <p:cNvPr id="4" name="TextBox 3"/>
          <p:cNvSpPr txBox="1"/>
          <p:nvPr/>
        </p:nvSpPr>
        <p:spPr>
          <a:xfrm>
            <a:off x="5638800" y="6248400"/>
            <a:ext cx="3124200" cy="246221"/>
          </a:xfrm>
          <a:prstGeom prst="rect">
            <a:avLst/>
          </a:prstGeom>
          <a:noFill/>
        </p:spPr>
        <p:txBody>
          <a:bodyPr wrap="square" rtlCol="0">
            <a:spAutoFit/>
          </a:bodyPr>
          <a:lstStyle/>
          <a:p>
            <a:r>
              <a:rPr lang="en-US" sz="1000" b="0" dirty="0" smtClean="0">
                <a:latin typeface="+mn-lt"/>
              </a:rPr>
              <a:t>Contributors: Jane Robbins and Paul Dietrich</a:t>
            </a:r>
            <a:endParaRPr lang="en-US" sz="1000" b="0" dirty="0">
              <a:latin typeface="+mn-lt"/>
            </a:endParaRPr>
          </a:p>
        </p:txBody>
      </p:sp>
    </p:spTree>
    <p:extLst>
      <p:ext uri="{BB962C8B-B14F-4D97-AF65-F5344CB8AC3E}">
        <p14:creationId xmlns:p14="http://schemas.microsoft.com/office/powerpoint/2010/main" val="268760618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3"/>
          <p:cNvSpPr>
            <a:spLocks noGrp="1" noChangeArrowheads="1"/>
          </p:cNvSpPr>
          <p:nvPr>
            <p:ph idx="1"/>
          </p:nvPr>
        </p:nvSpPr>
        <p:spPr>
          <a:xfrm>
            <a:off x="1220788" y="1600200"/>
            <a:ext cx="7161212" cy="4343400"/>
          </a:xfrm>
        </p:spPr>
        <p:txBody>
          <a:bodyPr/>
          <a:lstStyle/>
          <a:p>
            <a:pPr eaLnBrk="1" hangingPunct="1">
              <a:lnSpc>
                <a:spcPct val="80000"/>
              </a:lnSpc>
              <a:buFont typeface="Wingdings 3" pitchFamily="18" charset="2"/>
              <a:buNone/>
            </a:pPr>
            <a:endParaRPr lang="en-US" sz="2800" dirty="0" smtClean="0">
              <a:ea typeface="ＭＳ Ｐゴシック" charset="-128"/>
            </a:endParaRPr>
          </a:p>
          <a:p>
            <a:pPr eaLnBrk="1" hangingPunct="1">
              <a:lnSpc>
                <a:spcPct val="80000"/>
              </a:lnSpc>
            </a:pPr>
            <a:r>
              <a:rPr lang="en-US" sz="3200" dirty="0" smtClean="0">
                <a:latin typeface="Calibri"/>
                <a:ea typeface="ＭＳ Ｐゴシック" charset="-128"/>
                <a:cs typeface="Calibri"/>
              </a:rPr>
              <a:t>Amount family can reasonably be expected to contribute</a:t>
            </a:r>
          </a:p>
          <a:p>
            <a:pPr eaLnBrk="1" hangingPunct="1">
              <a:lnSpc>
                <a:spcPct val="80000"/>
              </a:lnSpc>
            </a:pPr>
            <a:r>
              <a:rPr lang="en-US" sz="3200" dirty="0" smtClean="0">
                <a:latin typeface="Calibri"/>
                <a:ea typeface="ＭＳ Ｐゴシック" charset="-128"/>
                <a:cs typeface="Calibri"/>
              </a:rPr>
              <a:t>Includes both parent and student contributions (from income and assets)</a:t>
            </a:r>
          </a:p>
          <a:p>
            <a:pPr eaLnBrk="1" hangingPunct="1">
              <a:lnSpc>
                <a:spcPct val="80000"/>
              </a:lnSpc>
            </a:pPr>
            <a:r>
              <a:rPr lang="en-US" sz="3200" dirty="0" smtClean="0">
                <a:latin typeface="Calibri"/>
                <a:ea typeface="ＭＳ Ｐゴシック" charset="-128"/>
                <a:cs typeface="Calibri"/>
              </a:rPr>
              <a:t>Stays the same each academic year (regardless of school) but may change from year to year</a:t>
            </a:r>
          </a:p>
          <a:p>
            <a:pPr eaLnBrk="1" hangingPunct="1">
              <a:lnSpc>
                <a:spcPct val="80000"/>
              </a:lnSpc>
            </a:pPr>
            <a:r>
              <a:rPr lang="en-US" sz="3200" dirty="0" smtClean="0">
                <a:latin typeface="Calibri"/>
                <a:ea typeface="ＭＳ Ｐゴシック" charset="-128"/>
                <a:cs typeface="Calibri"/>
              </a:rPr>
              <a:t>Calculated annually based on information provided on FAFSA</a:t>
            </a:r>
          </a:p>
        </p:txBody>
      </p:sp>
      <p:sp>
        <p:nvSpPr>
          <p:cNvPr id="44034" name="Rectangle 2"/>
          <p:cNvSpPr>
            <a:spLocks noGrp="1" noChangeArrowheads="1"/>
          </p:cNvSpPr>
          <p:nvPr>
            <p:ph type="title"/>
          </p:nvPr>
        </p:nvSpPr>
        <p:spPr>
          <a:xfrm>
            <a:off x="650875" y="274638"/>
            <a:ext cx="7993063" cy="1147762"/>
          </a:xfrm>
        </p:spPr>
        <p:txBody>
          <a:bodyPr>
            <a:noAutofit/>
          </a:bodyPr>
          <a:lstStyle/>
          <a:p>
            <a:pPr algn="ctr" eaLnBrk="1" fontAlgn="auto" hangingPunct="1">
              <a:spcAft>
                <a:spcPts val="0"/>
              </a:spcAft>
              <a:defRPr/>
            </a:pPr>
            <a:r>
              <a:rPr lang="en-US" sz="4400" dirty="0" smtClean="0">
                <a:solidFill>
                  <a:srgbClr val="C00000"/>
                </a:solidFill>
                <a:ea typeface="+mj-ea"/>
              </a:rPr>
              <a:t>What is the Expected Family Contribution (“EFC”)?</a:t>
            </a:r>
            <a:endParaRPr lang="en-US" sz="4400" dirty="0">
              <a:solidFill>
                <a:srgbClr val="C00000"/>
              </a:solidFill>
              <a:ea typeface="+mj-ea"/>
            </a:endParaRPr>
          </a:p>
        </p:txBody>
      </p:sp>
      <p:sp>
        <p:nvSpPr>
          <p:cNvPr id="2" name="Slide Number Placeholder 1"/>
          <p:cNvSpPr>
            <a:spLocks noGrp="1"/>
          </p:cNvSpPr>
          <p:nvPr>
            <p:ph type="sldNum" sz="quarter" idx="12"/>
          </p:nvPr>
        </p:nvSpPr>
        <p:spPr/>
        <p:txBody>
          <a:bodyPr/>
          <a:lstStyle/>
          <a:p>
            <a:fld id="{4CA0148F-4265-42F1-A100-4AA9027C220F}" type="slidenum">
              <a:rPr lang="en-US" smtClean="0"/>
              <a:pPr/>
              <a:t>10</a:t>
            </a:fld>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Content Placeholder 1"/>
          <p:cNvSpPr>
            <a:spLocks noGrp="1"/>
          </p:cNvSpPr>
          <p:nvPr>
            <p:ph idx="1"/>
          </p:nvPr>
        </p:nvSpPr>
        <p:spPr>
          <a:xfrm>
            <a:off x="914400" y="1905000"/>
            <a:ext cx="7924800" cy="3581400"/>
          </a:xfrm>
        </p:spPr>
        <p:txBody>
          <a:bodyPr/>
          <a:lstStyle/>
          <a:p>
            <a:pPr eaLnBrk="1" hangingPunct="1">
              <a:lnSpc>
                <a:spcPct val="90000"/>
              </a:lnSpc>
            </a:pPr>
            <a:r>
              <a:rPr lang="en-US" sz="4400" dirty="0" smtClean="0">
                <a:solidFill>
                  <a:srgbClr val="404040"/>
                </a:solidFill>
                <a:latin typeface="Calibri"/>
                <a:ea typeface="ＭＳ Ｐゴシック" charset="-128"/>
                <a:cs typeface="Calibri"/>
              </a:rPr>
              <a:t>Basic Formula</a:t>
            </a:r>
          </a:p>
          <a:p>
            <a:pPr eaLnBrk="1" hangingPunct="1">
              <a:lnSpc>
                <a:spcPct val="90000"/>
              </a:lnSpc>
            </a:pPr>
            <a:endParaRPr lang="en-US" sz="2400" b="1" dirty="0" smtClean="0">
              <a:solidFill>
                <a:srgbClr val="404040"/>
              </a:solidFill>
              <a:ea typeface="ＭＳ Ｐゴシック" charset="-128"/>
            </a:endParaRPr>
          </a:p>
          <a:p>
            <a:pPr eaLnBrk="1" hangingPunct="1">
              <a:lnSpc>
                <a:spcPct val="90000"/>
              </a:lnSpc>
              <a:buFont typeface="Wingdings 3" pitchFamily="18" charset="2"/>
              <a:buNone/>
            </a:pPr>
            <a:r>
              <a:rPr lang="en-US" sz="3700" b="1" dirty="0" smtClean="0">
                <a:solidFill>
                  <a:srgbClr val="404040"/>
                </a:solidFill>
                <a:ea typeface="ＭＳ Ｐゴシック" charset="-128"/>
              </a:rPr>
              <a:t>  	</a:t>
            </a:r>
            <a:r>
              <a:rPr lang="en-US" sz="3800" dirty="0" smtClean="0">
                <a:latin typeface="Calibri"/>
                <a:ea typeface="ＭＳ Ｐゴシック" charset="-128"/>
                <a:cs typeface="Calibri"/>
              </a:rPr>
              <a:t>Total</a:t>
            </a:r>
            <a:r>
              <a:rPr lang="en-US" sz="3800" b="1" dirty="0" smtClean="0">
                <a:latin typeface="Calibri"/>
                <a:ea typeface="ＭＳ Ｐゴシック" charset="-128"/>
                <a:cs typeface="Calibri"/>
              </a:rPr>
              <a:t> </a:t>
            </a:r>
            <a:r>
              <a:rPr lang="en-US" sz="3800" dirty="0" smtClean="0">
                <a:latin typeface="Calibri"/>
                <a:ea typeface="ＭＳ Ｐゴシック" charset="-128"/>
                <a:cs typeface="Calibri"/>
              </a:rPr>
              <a:t>Cost of Attendance</a:t>
            </a:r>
          </a:p>
          <a:p>
            <a:pPr eaLnBrk="1" hangingPunct="1">
              <a:lnSpc>
                <a:spcPct val="90000"/>
              </a:lnSpc>
              <a:buFont typeface="Wingdings 3" pitchFamily="18" charset="2"/>
              <a:buNone/>
            </a:pPr>
            <a:r>
              <a:rPr lang="en-US" sz="3800" i="1" dirty="0">
                <a:latin typeface="Calibri"/>
                <a:ea typeface="ＭＳ Ｐゴシック" charset="-128"/>
                <a:cs typeface="Calibri"/>
              </a:rPr>
              <a:t> </a:t>
            </a:r>
            <a:r>
              <a:rPr lang="en-US" sz="3800" i="1" dirty="0" smtClean="0">
                <a:latin typeface="Calibri"/>
                <a:ea typeface="ＭＳ Ｐゴシック" charset="-128"/>
                <a:cs typeface="Calibri"/>
              </a:rPr>
              <a:t>  </a:t>
            </a:r>
            <a:r>
              <a:rPr lang="en-US" sz="4400" dirty="0" smtClean="0">
                <a:latin typeface="Calibri"/>
                <a:ea typeface="ＭＳ Ｐゴシック" charset="-128"/>
                <a:cs typeface="Calibri"/>
              </a:rPr>
              <a:t>-</a:t>
            </a:r>
            <a:r>
              <a:rPr lang="en-US" sz="3800" i="1" dirty="0" smtClean="0">
                <a:latin typeface="Calibri"/>
                <a:ea typeface="ＭＳ Ｐゴシック" charset="-128"/>
                <a:cs typeface="Calibri"/>
              </a:rPr>
              <a:t>   minus</a:t>
            </a:r>
          </a:p>
          <a:p>
            <a:pPr marL="109537" indent="0" eaLnBrk="1" hangingPunct="1">
              <a:lnSpc>
                <a:spcPct val="90000"/>
              </a:lnSpc>
              <a:buNone/>
            </a:pPr>
            <a:r>
              <a:rPr lang="en-US" sz="3800" dirty="0">
                <a:latin typeface="Calibri"/>
                <a:ea typeface="ＭＳ Ｐゴシック" charset="-128"/>
                <a:cs typeface="Calibri"/>
              </a:rPr>
              <a:t>	</a:t>
            </a:r>
            <a:r>
              <a:rPr lang="en-US" sz="3800" u="sng" dirty="0" smtClean="0">
                <a:latin typeface="Calibri"/>
                <a:ea typeface="ＭＳ Ｐゴシック" charset="-128"/>
                <a:cs typeface="Calibri"/>
              </a:rPr>
              <a:t>Expected Family Contribution</a:t>
            </a:r>
            <a:r>
              <a:rPr lang="en-US" sz="3800" dirty="0" smtClean="0">
                <a:latin typeface="Calibri"/>
                <a:ea typeface="ＭＳ Ｐゴシック" charset="-128"/>
                <a:cs typeface="Calibri"/>
              </a:rPr>
              <a:t>                                                                                                            </a:t>
            </a:r>
          </a:p>
          <a:p>
            <a:pPr eaLnBrk="1" hangingPunct="1">
              <a:lnSpc>
                <a:spcPct val="90000"/>
              </a:lnSpc>
              <a:buFont typeface="Wingdings 3" pitchFamily="18" charset="2"/>
              <a:buNone/>
            </a:pPr>
            <a:r>
              <a:rPr lang="en-US" sz="3800" dirty="0" smtClean="0">
                <a:latin typeface="Calibri"/>
                <a:ea typeface="ＭＳ Ｐゴシック" charset="-128"/>
                <a:cs typeface="Calibri"/>
              </a:rPr>
              <a:t> 	 =  </a:t>
            </a:r>
            <a:r>
              <a:rPr lang="en-US" sz="4000" dirty="0" smtClean="0">
                <a:latin typeface="Calibri"/>
                <a:ea typeface="ＭＳ Ｐゴシック" charset="-128"/>
                <a:cs typeface="Calibri"/>
              </a:rPr>
              <a:t>Demonstrated</a:t>
            </a:r>
            <a:r>
              <a:rPr lang="en-US" altLang="ja-JP" sz="4000" dirty="0" smtClean="0">
                <a:latin typeface="Calibri"/>
                <a:ea typeface="ＭＳ Ｐゴシック" charset="-128"/>
                <a:cs typeface="Calibri"/>
              </a:rPr>
              <a:t> Financial Need</a:t>
            </a:r>
          </a:p>
          <a:p>
            <a:pPr eaLnBrk="1" hangingPunct="1">
              <a:lnSpc>
                <a:spcPct val="90000"/>
              </a:lnSpc>
            </a:pPr>
            <a:endParaRPr lang="en-US" dirty="0" smtClean="0">
              <a:ea typeface="ＭＳ Ｐゴシック" charset="-128"/>
            </a:endParaRPr>
          </a:p>
        </p:txBody>
      </p:sp>
      <p:sp>
        <p:nvSpPr>
          <p:cNvPr id="3" name="Title 2"/>
          <p:cNvSpPr>
            <a:spLocks noGrp="1"/>
          </p:cNvSpPr>
          <p:nvPr>
            <p:ph type="title"/>
          </p:nvPr>
        </p:nvSpPr>
        <p:spPr/>
        <p:txBody>
          <a:bodyPr>
            <a:noAutofit/>
          </a:bodyPr>
          <a:lstStyle/>
          <a:p>
            <a:pPr algn="ctr" eaLnBrk="1" fontAlgn="auto" hangingPunct="1">
              <a:spcAft>
                <a:spcPts val="0"/>
              </a:spcAft>
              <a:defRPr/>
            </a:pPr>
            <a:r>
              <a:rPr lang="en-US" sz="4000" dirty="0" smtClean="0">
                <a:solidFill>
                  <a:srgbClr val="C00000"/>
                </a:solidFill>
                <a:ea typeface="+mj-ea"/>
              </a:rPr>
              <a:t>How is eligibility for need-based financial aid determined?</a:t>
            </a:r>
            <a:endParaRPr lang="en-US" sz="4000" dirty="0">
              <a:solidFill>
                <a:srgbClr val="C00000"/>
              </a:solidFill>
              <a:ea typeface="+mj-ea"/>
            </a:endParaRPr>
          </a:p>
        </p:txBody>
      </p:sp>
      <p:sp>
        <p:nvSpPr>
          <p:cNvPr id="2" name="Slide Number Placeholder 1"/>
          <p:cNvSpPr>
            <a:spLocks noGrp="1"/>
          </p:cNvSpPr>
          <p:nvPr>
            <p:ph type="sldNum" sz="quarter" idx="12"/>
          </p:nvPr>
        </p:nvSpPr>
        <p:spPr/>
        <p:txBody>
          <a:bodyPr/>
          <a:lstStyle/>
          <a:p>
            <a:fld id="{4CA0148F-4265-42F1-A100-4AA9027C220F}"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457200" y="304800"/>
            <a:ext cx="7993062" cy="1076325"/>
          </a:xfrm>
        </p:spPr>
        <p:txBody>
          <a:bodyPr>
            <a:normAutofit fontScale="90000"/>
          </a:bodyPr>
          <a:lstStyle/>
          <a:p>
            <a:pPr algn="ctr" eaLnBrk="1" fontAlgn="auto" hangingPunct="1">
              <a:spcAft>
                <a:spcPts val="0"/>
              </a:spcAft>
              <a:defRPr/>
            </a:pPr>
            <a:r>
              <a:rPr lang="en-US" dirty="0">
                <a:solidFill>
                  <a:srgbClr val="C00000"/>
                </a:solidFill>
                <a:ea typeface="+mj-ea"/>
              </a:rPr>
              <a:t>How do students apply </a:t>
            </a:r>
            <a:r>
              <a:rPr lang="en-US" dirty="0" smtClean="0">
                <a:solidFill>
                  <a:srgbClr val="C00000"/>
                </a:solidFill>
                <a:ea typeface="+mj-ea"/>
              </a:rPr>
              <a:t>for </a:t>
            </a:r>
            <a:br>
              <a:rPr lang="en-US" dirty="0" smtClean="0">
                <a:solidFill>
                  <a:srgbClr val="C00000"/>
                </a:solidFill>
                <a:ea typeface="+mj-ea"/>
              </a:rPr>
            </a:br>
            <a:r>
              <a:rPr lang="en-US" dirty="0" smtClean="0">
                <a:solidFill>
                  <a:srgbClr val="C00000"/>
                </a:solidFill>
                <a:ea typeface="+mj-ea"/>
              </a:rPr>
              <a:t>need-based </a:t>
            </a:r>
            <a:r>
              <a:rPr lang="en-US" dirty="0">
                <a:solidFill>
                  <a:srgbClr val="C00000"/>
                </a:solidFill>
                <a:ea typeface="+mj-ea"/>
              </a:rPr>
              <a:t>financial aid?</a:t>
            </a:r>
          </a:p>
        </p:txBody>
      </p:sp>
      <p:sp>
        <p:nvSpPr>
          <p:cNvPr id="38914" name="Rectangle 3"/>
          <p:cNvSpPr>
            <a:spLocks noGrp="1" noChangeArrowheads="1"/>
          </p:cNvSpPr>
          <p:nvPr>
            <p:ph type="body" idx="4294967295"/>
          </p:nvPr>
        </p:nvSpPr>
        <p:spPr>
          <a:xfrm>
            <a:off x="381000" y="1828800"/>
            <a:ext cx="8229600" cy="4648200"/>
          </a:xfrm>
        </p:spPr>
        <p:txBody>
          <a:bodyPr/>
          <a:lstStyle/>
          <a:p>
            <a:pPr eaLnBrk="1" hangingPunct="1">
              <a:lnSpc>
                <a:spcPct val="90000"/>
              </a:lnSpc>
            </a:pPr>
            <a:r>
              <a:rPr lang="en-US" sz="2800" dirty="0" smtClean="0">
                <a:latin typeface="Calibri"/>
                <a:ea typeface="ＭＳ Ｐゴシック" charset="-128"/>
                <a:cs typeface="Calibri"/>
              </a:rPr>
              <a:t>FAFSA (Federal)</a:t>
            </a:r>
            <a:endParaRPr lang="en-US" sz="2800" dirty="0">
              <a:latin typeface="Calibri"/>
              <a:ea typeface="ＭＳ Ｐゴシック" charset="-128"/>
              <a:cs typeface="Calibri"/>
            </a:endParaRPr>
          </a:p>
          <a:p>
            <a:pPr lvl="1" eaLnBrk="1" hangingPunct="1">
              <a:lnSpc>
                <a:spcPct val="90000"/>
              </a:lnSpc>
            </a:pPr>
            <a:r>
              <a:rPr lang="en-US" sz="2000" dirty="0" smtClean="0">
                <a:latin typeface="Calibri"/>
                <a:ea typeface="ＭＳ Ｐゴシック" charset="-128"/>
                <a:cs typeface="Calibri"/>
              </a:rPr>
              <a:t>Free Application for Federal Student Aid</a:t>
            </a:r>
          </a:p>
          <a:p>
            <a:pPr lvl="1" eaLnBrk="1" hangingPunct="1">
              <a:lnSpc>
                <a:spcPct val="90000"/>
              </a:lnSpc>
            </a:pPr>
            <a:r>
              <a:rPr lang="en-US" sz="2000" dirty="0" smtClean="0">
                <a:latin typeface="Calibri"/>
                <a:ea typeface="ＭＳ Ｐゴシック" charset="-128"/>
                <a:cs typeface="Calibri"/>
              </a:rPr>
              <a:t>Federal Methodology used to calculate EFC and eligibility for federal aid</a:t>
            </a:r>
          </a:p>
          <a:p>
            <a:pPr lvl="1" eaLnBrk="1" hangingPunct="1">
              <a:lnSpc>
                <a:spcPct val="90000"/>
              </a:lnSpc>
            </a:pPr>
            <a:endParaRPr lang="en-US" sz="2000" dirty="0" smtClean="0">
              <a:latin typeface="Calibri"/>
              <a:ea typeface="ＭＳ Ｐゴシック" charset="-128"/>
              <a:cs typeface="Calibri"/>
            </a:endParaRPr>
          </a:p>
          <a:p>
            <a:pPr eaLnBrk="1" hangingPunct="1">
              <a:lnSpc>
                <a:spcPct val="90000"/>
              </a:lnSpc>
            </a:pPr>
            <a:r>
              <a:rPr lang="en-US" sz="2800" dirty="0" smtClean="0">
                <a:latin typeface="Calibri"/>
                <a:ea typeface="ＭＳ Ｐゴシック" charset="-128"/>
                <a:cs typeface="Calibri"/>
              </a:rPr>
              <a:t>CSS/Financial Aid PROFILE</a:t>
            </a:r>
          </a:p>
          <a:p>
            <a:pPr lvl="1" eaLnBrk="1" hangingPunct="1">
              <a:lnSpc>
                <a:spcPct val="90000"/>
              </a:lnSpc>
            </a:pPr>
            <a:r>
              <a:rPr lang="en-US" sz="2000" dirty="0" smtClean="0">
                <a:latin typeface="Calibri"/>
                <a:ea typeface="ＭＳ Ｐゴシック" charset="-128"/>
                <a:cs typeface="Calibri"/>
              </a:rPr>
              <a:t>College Board </a:t>
            </a:r>
          </a:p>
          <a:p>
            <a:pPr lvl="1" eaLnBrk="1" hangingPunct="1">
              <a:lnSpc>
                <a:spcPct val="90000"/>
              </a:lnSpc>
            </a:pPr>
            <a:r>
              <a:rPr lang="en-US" sz="2000" dirty="0" smtClean="0">
                <a:latin typeface="Calibri"/>
                <a:ea typeface="ＭＳ Ｐゴシック" charset="-128"/>
                <a:cs typeface="Calibri"/>
              </a:rPr>
              <a:t>Institutional Methodology used to determine institutional aid eligibility</a:t>
            </a:r>
          </a:p>
          <a:p>
            <a:pPr lvl="1" eaLnBrk="1" hangingPunct="1">
              <a:lnSpc>
                <a:spcPct val="90000"/>
              </a:lnSpc>
            </a:pPr>
            <a:endParaRPr lang="en-US" sz="2000" dirty="0" smtClean="0">
              <a:latin typeface="Calibri"/>
              <a:ea typeface="ＭＳ Ｐゴシック" charset="-128"/>
              <a:cs typeface="Calibri"/>
            </a:endParaRPr>
          </a:p>
          <a:p>
            <a:pPr eaLnBrk="1" hangingPunct="1">
              <a:lnSpc>
                <a:spcPct val="90000"/>
              </a:lnSpc>
            </a:pPr>
            <a:r>
              <a:rPr lang="en-US" sz="2800" dirty="0" smtClean="0">
                <a:latin typeface="Calibri"/>
                <a:ea typeface="ＭＳ Ｐゴシック" charset="-128"/>
                <a:cs typeface="Calibri"/>
              </a:rPr>
              <a:t>At school’</a:t>
            </a:r>
            <a:r>
              <a:rPr lang="en-US" altLang="ja-JP" sz="2800" dirty="0" smtClean="0">
                <a:latin typeface="Calibri"/>
                <a:ea typeface="ＭＳ Ｐゴシック" charset="-128"/>
                <a:cs typeface="Calibri"/>
              </a:rPr>
              <a:t>s discretion:</a:t>
            </a:r>
          </a:p>
          <a:p>
            <a:pPr lvl="1" eaLnBrk="1" hangingPunct="1">
              <a:lnSpc>
                <a:spcPct val="90000"/>
              </a:lnSpc>
            </a:pPr>
            <a:r>
              <a:rPr lang="en-US" sz="2000" dirty="0" smtClean="0">
                <a:latin typeface="Calibri"/>
                <a:ea typeface="ＭＳ Ｐゴシック" charset="-128"/>
                <a:cs typeface="Calibri"/>
              </a:rPr>
              <a:t>Noncustodial Parent PROFILE</a:t>
            </a:r>
          </a:p>
          <a:p>
            <a:pPr lvl="1" eaLnBrk="1" hangingPunct="1">
              <a:lnSpc>
                <a:spcPct val="90000"/>
              </a:lnSpc>
            </a:pPr>
            <a:r>
              <a:rPr lang="en-US" sz="2000" dirty="0" smtClean="0">
                <a:latin typeface="Calibri"/>
                <a:ea typeface="ＭＳ Ｐゴシック" charset="-128"/>
                <a:cs typeface="Calibri"/>
              </a:rPr>
              <a:t>Tax returns and W-2 forms</a:t>
            </a:r>
          </a:p>
          <a:p>
            <a:pPr lvl="1" eaLnBrk="1" hangingPunct="1">
              <a:lnSpc>
                <a:spcPct val="90000"/>
              </a:lnSpc>
            </a:pPr>
            <a:r>
              <a:rPr lang="en-US" sz="2000" dirty="0" smtClean="0">
                <a:latin typeface="Calibri"/>
                <a:ea typeface="ＭＳ Ｐゴシック" charset="-128"/>
                <a:cs typeface="Calibri"/>
              </a:rPr>
              <a:t>Institutional Application</a:t>
            </a:r>
          </a:p>
          <a:p>
            <a:pPr lvl="1" eaLnBrk="1" hangingPunct="1">
              <a:lnSpc>
                <a:spcPct val="90000"/>
              </a:lnSpc>
            </a:pPr>
            <a:endParaRPr lang="en-US" sz="2000" dirty="0" smtClean="0">
              <a:solidFill>
                <a:schemeClr val="tx2"/>
              </a:solidFill>
              <a:latin typeface="Calibri"/>
              <a:ea typeface="ＭＳ Ｐゴシック" charset="-128"/>
              <a:cs typeface="Calibri"/>
            </a:endParaRPr>
          </a:p>
        </p:txBody>
      </p:sp>
      <p:sp>
        <p:nvSpPr>
          <p:cNvPr id="2" name="Slide Number Placeholder 1"/>
          <p:cNvSpPr>
            <a:spLocks noGrp="1"/>
          </p:cNvSpPr>
          <p:nvPr>
            <p:ph type="sldNum" sz="quarter" idx="12"/>
          </p:nvPr>
        </p:nvSpPr>
        <p:spPr/>
        <p:txBody>
          <a:bodyPr/>
          <a:lstStyle/>
          <a:p>
            <a:fld id="{80795ECC-7BB9-4EF9-862E-47C5D5BB7EA2}" type="slidenum">
              <a:rPr lang="en-US" smtClean="0"/>
              <a:pPr/>
              <a:t>12</a:t>
            </a:fld>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rcRect t="755" b="755"/>
          <a:stretch>
            <a:fillRect/>
          </a:stretch>
        </p:blipFill>
        <p:spPr>
          <a:xfrm>
            <a:off x="1220788" y="1600200"/>
            <a:ext cx="6932612" cy="4419600"/>
          </a:xfrm>
        </p:spPr>
      </p:pic>
      <p:sp>
        <p:nvSpPr>
          <p:cNvPr id="44034" name="Rectangle 2"/>
          <p:cNvSpPr>
            <a:spLocks noGrp="1" noChangeArrowheads="1"/>
          </p:cNvSpPr>
          <p:nvPr>
            <p:ph type="title"/>
          </p:nvPr>
        </p:nvSpPr>
        <p:spPr>
          <a:xfrm>
            <a:off x="650875" y="274638"/>
            <a:ext cx="7993063" cy="1147762"/>
          </a:xfrm>
        </p:spPr>
        <p:txBody>
          <a:bodyPr>
            <a:noAutofit/>
          </a:bodyPr>
          <a:lstStyle/>
          <a:p>
            <a:pPr algn="ctr" eaLnBrk="1" fontAlgn="auto" hangingPunct="1">
              <a:spcAft>
                <a:spcPts val="0"/>
              </a:spcAft>
              <a:defRPr/>
            </a:pPr>
            <a:r>
              <a:rPr lang="en-US" sz="4400" dirty="0" err="1" smtClean="0">
                <a:solidFill>
                  <a:srgbClr val="C00000"/>
                </a:solidFill>
                <a:ea typeface="+mj-ea"/>
              </a:rPr>
              <a:t>www.FAFSA.gov</a:t>
            </a:r>
            <a:endParaRPr lang="en-US" sz="4400" dirty="0">
              <a:solidFill>
                <a:srgbClr val="C00000"/>
              </a:solidFill>
              <a:ea typeface="+mj-ea"/>
            </a:endParaRPr>
          </a:p>
        </p:txBody>
      </p:sp>
      <p:sp>
        <p:nvSpPr>
          <p:cNvPr id="2" name="Slide Number Placeholder 1"/>
          <p:cNvSpPr>
            <a:spLocks noGrp="1"/>
          </p:cNvSpPr>
          <p:nvPr>
            <p:ph type="sldNum" sz="quarter" idx="12"/>
          </p:nvPr>
        </p:nvSpPr>
        <p:spPr/>
        <p:txBody>
          <a:bodyPr/>
          <a:lstStyle/>
          <a:p>
            <a:fld id="{4CA0148F-4265-42F1-A100-4AA9027C220F}" type="slidenum">
              <a:rPr lang="en-US" smtClean="0"/>
              <a:pPr/>
              <a:t>13</a:t>
            </a:fld>
            <a:endParaRPr lang="en-US"/>
          </a:p>
        </p:txBody>
      </p:sp>
    </p:spTree>
    <p:extLst>
      <p:ext uri="{BB962C8B-B14F-4D97-AF65-F5344CB8AC3E}">
        <p14:creationId xmlns:p14="http://schemas.microsoft.com/office/powerpoint/2010/main" val="136342807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3"/>
          <p:cNvSpPr>
            <a:spLocks noGrp="1" noChangeArrowheads="1"/>
          </p:cNvSpPr>
          <p:nvPr>
            <p:ph idx="1"/>
          </p:nvPr>
        </p:nvSpPr>
        <p:spPr>
          <a:xfrm>
            <a:off x="762000" y="2286000"/>
            <a:ext cx="7086600" cy="3962400"/>
          </a:xfrm>
        </p:spPr>
        <p:txBody>
          <a:bodyPr/>
          <a:lstStyle/>
          <a:p>
            <a:pPr eaLnBrk="1" hangingPunct="1"/>
            <a:r>
              <a:rPr lang="en-US" sz="3600" dirty="0" smtClean="0">
                <a:latin typeface="Calibri"/>
                <a:ea typeface="ＭＳ Ｐゴシック" charset="-128"/>
                <a:cs typeface="Calibri"/>
              </a:rPr>
              <a:t>Custodial Parent files the FAFSA</a:t>
            </a:r>
          </a:p>
          <a:p>
            <a:pPr lvl="1" eaLnBrk="1" hangingPunct="1"/>
            <a:r>
              <a:rPr lang="en-US" sz="3200" dirty="0" smtClean="0">
                <a:latin typeface="Calibri"/>
                <a:ea typeface="ＭＳ Ｐゴシック" charset="-128"/>
                <a:cs typeface="Calibri"/>
              </a:rPr>
              <a:t>Must include Step-Parent Income</a:t>
            </a:r>
          </a:p>
          <a:p>
            <a:pPr eaLnBrk="1" hangingPunct="1"/>
            <a:r>
              <a:rPr lang="en-US" sz="3600" dirty="0" smtClean="0">
                <a:latin typeface="Calibri"/>
                <a:ea typeface="ＭＳ Ｐゴシック" charset="-128"/>
                <a:cs typeface="Calibri"/>
              </a:rPr>
              <a:t>Non-Custodial Parent</a:t>
            </a:r>
          </a:p>
          <a:p>
            <a:pPr lvl="1" eaLnBrk="1" hangingPunct="1"/>
            <a:r>
              <a:rPr lang="en-US" sz="3200" dirty="0" smtClean="0">
                <a:latin typeface="Calibri"/>
                <a:ea typeface="ＭＳ Ｐゴシック" charset="-128"/>
                <a:cs typeface="Calibri"/>
              </a:rPr>
              <a:t>Income not included on FAFSA</a:t>
            </a:r>
          </a:p>
          <a:p>
            <a:pPr lvl="1" eaLnBrk="1" hangingPunct="1"/>
            <a:r>
              <a:rPr lang="en-US" sz="3200" dirty="0" smtClean="0">
                <a:latin typeface="Calibri"/>
                <a:ea typeface="ＭＳ Ｐゴシック" charset="-128"/>
                <a:cs typeface="Calibri"/>
              </a:rPr>
              <a:t>Income IS included on CSS PROFILE</a:t>
            </a:r>
          </a:p>
        </p:txBody>
      </p:sp>
      <p:sp>
        <p:nvSpPr>
          <p:cNvPr id="48130" name="Rectangle 2"/>
          <p:cNvSpPr>
            <a:spLocks noGrp="1" noChangeArrowheads="1"/>
          </p:cNvSpPr>
          <p:nvPr>
            <p:ph type="title"/>
          </p:nvPr>
        </p:nvSpPr>
        <p:spPr>
          <a:xfrm>
            <a:off x="457200" y="152400"/>
            <a:ext cx="7848600" cy="1447800"/>
          </a:xfrm>
        </p:spPr>
        <p:txBody>
          <a:bodyPr>
            <a:normAutofit fontScale="90000"/>
          </a:bodyPr>
          <a:lstStyle/>
          <a:p>
            <a:pPr algn="ctr" eaLnBrk="1" fontAlgn="auto" hangingPunct="1">
              <a:spcAft>
                <a:spcPts val="0"/>
              </a:spcAft>
              <a:defRPr/>
            </a:pPr>
            <a:r>
              <a:rPr lang="en-US" sz="5400" dirty="0">
                <a:solidFill>
                  <a:srgbClr val="FFFF00"/>
                </a:solidFill>
                <a:ea typeface="+mj-ea"/>
              </a:rPr>
              <a:t/>
            </a:r>
            <a:br>
              <a:rPr lang="en-US" sz="5400" dirty="0">
                <a:solidFill>
                  <a:srgbClr val="FFFF00"/>
                </a:solidFill>
                <a:ea typeface="+mj-ea"/>
              </a:rPr>
            </a:br>
            <a:r>
              <a:rPr lang="en-US" sz="4400" dirty="0" smtClean="0">
                <a:solidFill>
                  <a:srgbClr val="C00000"/>
                </a:solidFill>
                <a:ea typeface="+mj-ea"/>
              </a:rPr>
              <a:t>What if </a:t>
            </a:r>
            <a:r>
              <a:rPr lang="en-US" sz="4400" dirty="0">
                <a:solidFill>
                  <a:srgbClr val="C00000"/>
                </a:solidFill>
                <a:ea typeface="+mj-ea"/>
              </a:rPr>
              <a:t>p</a:t>
            </a:r>
            <a:r>
              <a:rPr lang="en-US" sz="4400" dirty="0" smtClean="0">
                <a:solidFill>
                  <a:srgbClr val="C00000"/>
                </a:solidFill>
                <a:ea typeface="+mj-ea"/>
              </a:rPr>
              <a:t>arents are </a:t>
            </a:r>
            <a:br>
              <a:rPr lang="en-US" sz="4400" dirty="0" smtClean="0">
                <a:solidFill>
                  <a:srgbClr val="C00000"/>
                </a:solidFill>
                <a:ea typeface="+mj-ea"/>
              </a:rPr>
            </a:br>
            <a:r>
              <a:rPr lang="en-US" sz="4400" dirty="0" smtClean="0">
                <a:solidFill>
                  <a:srgbClr val="C00000"/>
                </a:solidFill>
                <a:ea typeface="+mj-ea"/>
              </a:rPr>
              <a:t>divorced or separated?</a:t>
            </a:r>
            <a:endParaRPr lang="en-US" sz="4400" dirty="0">
              <a:solidFill>
                <a:srgbClr val="C00000"/>
              </a:solidFill>
              <a:ea typeface="+mj-ea"/>
            </a:endParaRPr>
          </a:p>
        </p:txBody>
      </p:sp>
      <p:sp>
        <p:nvSpPr>
          <p:cNvPr id="2" name="Slide Number Placeholder 1"/>
          <p:cNvSpPr>
            <a:spLocks noGrp="1"/>
          </p:cNvSpPr>
          <p:nvPr>
            <p:ph type="sldNum" sz="quarter" idx="12"/>
          </p:nvPr>
        </p:nvSpPr>
        <p:spPr/>
        <p:txBody>
          <a:bodyPr/>
          <a:lstStyle/>
          <a:p>
            <a:fld id="{4CA0148F-4265-42F1-A100-4AA9027C220F}" type="slidenum">
              <a:rPr lang="en-US" smtClean="0"/>
              <a:pPr/>
              <a:t>14</a:t>
            </a:fld>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3"/>
          <p:cNvSpPr>
            <a:spLocks noGrp="1" noChangeArrowheads="1"/>
          </p:cNvSpPr>
          <p:nvPr>
            <p:ph idx="1"/>
          </p:nvPr>
        </p:nvSpPr>
        <p:spPr>
          <a:xfrm>
            <a:off x="762000" y="1981200"/>
            <a:ext cx="7848600" cy="4114800"/>
          </a:xfrm>
        </p:spPr>
        <p:txBody>
          <a:bodyPr/>
          <a:lstStyle/>
          <a:p>
            <a:pPr eaLnBrk="1" hangingPunct="1"/>
            <a:r>
              <a:rPr lang="en-US" sz="3200" dirty="0" smtClean="0">
                <a:latin typeface="Calibri"/>
                <a:ea typeface="ＭＳ Ｐゴシック" charset="-128"/>
                <a:cs typeface="Calibri"/>
              </a:rPr>
              <a:t>www.CollegeBoard.com</a:t>
            </a:r>
          </a:p>
          <a:p>
            <a:pPr eaLnBrk="1" hangingPunct="1"/>
            <a:r>
              <a:rPr lang="en-US" sz="3200" dirty="0" smtClean="0">
                <a:latin typeface="Calibri"/>
                <a:ea typeface="ＭＳ Ｐゴシック" charset="-128"/>
                <a:cs typeface="Calibri"/>
              </a:rPr>
              <a:t>Required of some colleges and universities (mainly privates and a few public elites)</a:t>
            </a:r>
          </a:p>
          <a:p>
            <a:pPr eaLnBrk="1" hangingPunct="1"/>
            <a:r>
              <a:rPr lang="en-US" sz="3200" dirty="0" smtClean="0">
                <a:latin typeface="Calibri"/>
                <a:ea typeface="ＭＳ Ｐゴシック" charset="-128"/>
                <a:cs typeface="Calibri"/>
              </a:rPr>
              <a:t>Application is customized to tailor to methodology of individual schools</a:t>
            </a:r>
          </a:p>
          <a:p>
            <a:pPr eaLnBrk="1" hangingPunct="1"/>
            <a:r>
              <a:rPr lang="en-US" sz="3200" dirty="0" smtClean="0">
                <a:latin typeface="Calibri"/>
                <a:ea typeface="ＭＳ Ｐゴシック" charset="-128"/>
                <a:cs typeface="Calibri"/>
              </a:rPr>
              <a:t>$25 Filing Fee may be waived</a:t>
            </a:r>
          </a:p>
          <a:p>
            <a:pPr eaLnBrk="1" hangingPunct="1"/>
            <a:r>
              <a:rPr lang="en-US" sz="3200" dirty="0" smtClean="0">
                <a:latin typeface="Calibri"/>
                <a:ea typeface="ＭＳ Ｐゴシック" charset="-128"/>
                <a:cs typeface="Calibri"/>
              </a:rPr>
              <a:t>Considers more information than the FAFSA</a:t>
            </a:r>
          </a:p>
        </p:txBody>
      </p:sp>
      <p:sp>
        <p:nvSpPr>
          <p:cNvPr id="48130" name="Rectangle 2"/>
          <p:cNvSpPr>
            <a:spLocks noGrp="1" noChangeArrowheads="1"/>
          </p:cNvSpPr>
          <p:nvPr>
            <p:ph type="title"/>
          </p:nvPr>
        </p:nvSpPr>
        <p:spPr>
          <a:xfrm>
            <a:off x="457200" y="152400"/>
            <a:ext cx="7848600" cy="1447800"/>
          </a:xfrm>
        </p:spPr>
        <p:txBody>
          <a:bodyPr>
            <a:normAutofit fontScale="90000"/>
          </a:bodyPr>
          <a:lstStyle/>
          <a:p>
            <a:pPr algn="ctr" eaLnBrk="1" fontAlgn="auto" hangingPunct="1">
              <a:spcAft>
                <a:spcPts val="0"/>
              </a:spcAft>
              <a:defRPr/>
            </a:pPr>
            <a:r>
              <a:rPr lang="en-US" sz="5400" dirty="0">
                <a:solidFill>
                  <a:srgbClr val="FFFF00"/>
                </a:solidFill>
                <a:ea typeface="+mj-ea"/>
              </a:rPr>
              <a:t/>
            </a:r>
            <a:br>
              <a:rPr lang="en-US" sz="5400" dirty="0">
                <a:solidFill>
                  <a:srgbClr val="FFFF00"/>
                </a:solidFill>
                <a:ea typeface="+mj-ea"/>
              </a:rPr>
            </a:br>
            <a:r>
              <a:rPr lang="en-US" sz="4400" dirty="0" smtClean="0">
                <a:solidFill>
                  <a:srgbClr val="C00000"/>
                </a:solidFill>
                <a:ea typeface="+mj-ea"/>
              </a:rPr>
              <a:t>CSS Financial Aid PROFILE</a:t>
            </a:r>
            <a:endParaRPr lang="en-US" sz="4400" dirty="0">
              <a:solidFill>
                <a:srgbClr val="C00000"/>
              </a:solidFill>
              <a:ea typeface="+mj-ea"/>
            </a:endParaRPr>
          </a:p>
        </p:txBody>
      </p:sp>
      <p:sp>
        <p:nvSpPr>
          <p:cNvPr id="2" name="Slide Number Placeholder 1"/>
          <p:cNvSpPr>
            <a:spLocks noGrp="1"/>
          </p:cNvSpPr>
          <p:nvPr>
            <p:ph type="sldNum" sz="quarter" idx="12"/>
          </p:nvPr>
        </p:nvSpPr>
        <p:spPr/>
        <p:txBody>
          <a:bodyPr/>
          <a:lstStyle/>
          <a:p>
            <a:fld id="{4CA0148F-4265-42F1-A100-4AA9027C220F}" type="slidenum">
              <a:rPr lang="en-US" smtClean="0"/>
              <a:pPr/>
              <a:t>15</a:t>
            </a:fld>
            <a:endParaRPr lang="en-US"/>
          </a:p>
        </p:txBody>
      </p:sp>
    </p:spTree>
    <p:extLst>
      <p:ext uri="{BB962C8B-B14F-4D97-AF65-F5344CB8AC3E}">
        <p14:creationId xmlns:p14="http://schemas.microsoft.com/office/powerpoint/2010/main" val="2860666357"/>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Content Placeholder 2"/>
          <p:cNvSpPr>
            <a:spLocks noGrp="1"/>
          </p:cNvSpPr>
          <p:nvPr>
            <p:ph idx="1"/>
          </p:nvPr>
        </p:nvSpPr>
        <p:spPr>
          <a:xfrm>
            <a:off x="457200" y="1752600"/>
            <a:ext cx="8610600" cy="4572000"/>
          </a:xfrm>
        </p:spPr>
        <p:txBody>
          <a:bodyPr/>
          <a:lstStyle/>
          <a:p>
            <a:pPr eaLnBrk="1" hangingPunct="1"/>
            <a:r>
              <a:rPr lang="en-US" sz="2800" dirty="0" smtClean="0">
                <a:latin typeface="Calibri"/>
                <a:ea typeface="ＭＳ Ｐゴシック" charset="-128"/>
                <a:cs typeface="Calibri"/>
              </a:rPr>
              <a:t>Three example families:</a:t>
            </a:r>
          </a:p>
          <a:p>
            <a:pPr lvl="1" eaLnBrk="1" hangingPunct="1"/>
            <a:r>
              <a:rPr lang="en-US" sz="2400" dirty="0" smtClean="0">
                <a:latin typeface="Calibri"/>
                <a:ea typeface="ＭＳ Ｐゴシック" charset="-128"/>
                <a:cs typeface="Calibri"/>
              </a:rPr>
              <a:t>Family A</a:t>
            </a:r>
            <a:r>
              <a:rPr lang="ja-JP" altLang="en-US" sz="2400" dirty="0" smtClean="0">
                <a:latin typeface="Calibri"/>
                <a:ea typeface="ＭＳ Ｐゴシック" charset="-128"/>
                <a:cs typeface="Calibri"/>
              </a:rPr>
              <a:t>’</a:t>
            </a:r>
            <a:r>
              <a:rPr lang="en-US" altLang="ja-JP" sz="2400" dirty="0" smtClean="0">
                <a:latin typeface="Calibri"/>
                <a:ea typeface="ＭＳ Ｐゴシック" charset="-128"/>
                <a:cs typeface="Calibri"/>
              </a:rPr>
              <a:t>s income = $135,000</a:t>
            </a:r>
          </a:p>
          <a:p>
            <a:pPr lvl="1" eaLnBrk="1" hangingPunct="1"/>
            <a:r>
              <a:rPr lang="en-US" sz="2400" dirty="0" smtClean="0">
                <a:latin typeface="Calibri"/>
                <a:ea typeface="ＭＳ Ｐゴシック" charset="-128"/>
                <a:cs typeface="Calibri"/>
              </a:rPr>
              <a:t>Family B</a:t>
            </a:r>
            <a:r>
              <a:rPr lang="ja-JP" altLang="en-US" sz="2400" dirty="0" smtClean="0">
                <a:latin typeface="Calibri"/>
                <a:ea typeface="ＭＳ Ｐゴシック" charset="-128"/>
                <a:cs typeface="Calibri"/>
              </a:rPr>
              <a:t>’</a:t>
            </a:r>
            <a:r>
              <a:rPr lang="en-US" altLang="ja-JP" sz="2400" dirty="0" smtClean="0">
                <a:latin typeface="Calibri"/>
                <a:ea typeface="ＭＳ Ｐゴシック" charset="-128"/>
                <a:cs typeface="Calibri"/>
              </a:rPr>
              <a:t>s income = $87,000</a:t>
            </a:r>
          </a:p>
          <a:p>
            <a:pPr lvl="1" eaLnBrk="1" hangingPunct="1"/>
            <a:r>
              <a:rPr lang="en-US" sz="2400" dirty="0" smtClean="0">
                <a:latin typeface="Calibri"/>
                <a:ea typeface="ＭＳ Ｐゴシック" charset="-128"/>
                <a:cs typeface="Calibri"/>
              </a:rPr>
              <a:t>Family C</a:t>
            </a:r>
            <a:r>
              <a:rPr lang="ja-JP" altLang="en-US" sz="2400" dirty="0" smtClean="0">
                <a:latin typeface="Calibri"/>
                <a:ea typeface="ＭＳ Ｐゴシック" charset="-128"/>
                <a:cs typeface="Calibri"/>
              </a:rPr>
              <a:t>’</a:t>
            </a:r>
            <a:r>
              <a:rPr lang="en-US" altLang="ja-JP" sz="2400" dirty="0" smtClean="0">
                <a:latin typeface="Calibri"/>
                <a:ea typeface="ＭＳ Ｐゴシック" charset="-128"/>
                <a:cs typeface="Calibri"/>
              </a:rPr>
              <a:t>s income = $61,000</a:t>
            </a:r>
            <a:r>
              <a:rPr lang="en-US" altLang="ja-JP" sz="2400" dirty="0" smtClean="0">
                <a:solidFill>
                  <a:schemeClr val="tx2"/>
                </a:solidFill>
                <a:latin typeface="Calibri"/>
                <a:ea typeface="ＭＳ Ｐゴシック" charset="-128"/>
                <a:cs typeface="Calibri"/>
              </a:rPr>
              <a:t> </a:t>
            </a:r>
          </a:p>
          <a:p>
            <a:pPr eaLnBrk="1" hangingPunct="1"/>
            <a:r>
              <a:rPr lang="en-US" sz="2800" dirty="0" smtClean="0">
                <a:latin typeface="Calibri"/>
                <a:ea typeface="ＭＳ Ｐゴシック" charset="-128"/>
                <a:cs typeface="Calibri"/>
              </a:rPr>
              <a:t>All have roughly a $10,000 EFC</a:t>
            </a:r>
          </a:p>
          <a:p>
            <a:pPr eaLnBrk="1" hangingPunct="1"/>
            <a:r>
              <a:rPr lang="en-US" sz="2800" dirty="0" smtClean="0">
                <a:latin typeface="Calibri"/>
                <a:ea typeface="ＭＳ Ｐゴシック" charset="-128"/>
                <a:cs typeface="Calibri"/>
              </a:rPr>
              <a:t>How might this occur?</a:t>
            </a:r>
          </a:p>
          <a:p>
            <a:pPr lvl="1" eaLnBrk="1" hangingPunct="1"/>
            <a:r>
              <a:rPr lang="en-US" sz="2400" dirty="0" smtClean="0">
                <a:latin typeface="Calibri"/>
                <a:ea typeface="ＭＳ Ｐゴシック" charset="-128"/>
                <a:cs typeface="Calibri"/>
              </a:rPr>
              <a:t>Hint: Remember the EFC formula variables we</a:t>
            </a:r>
            <a:r>
              <a:rPr lang="ja-JP" altLang="en-US" sz="2400" dirty="0" smtClean="0">
                <a:latin typeface="Calibri"/>
                <a:ea typeface="ＭＳ Ｐゴシック" charset="-128"/>
                <a:cs typeface="Calibri"/>
              </a:rPr>
              <a:t> </a:t>
            </a:r>
            <a:r>
              <a:rPr lang="en-US" altLang="ja-JP" sz="2400" dirty="0" smtClean="0">
                <a:latin typeface="Calibri"/>
                <a:ea typeface="ＭＳ Ｐゴシック" charset="-128"/>
                <a:cs typeface="Calibri"/>
              </a:rPr>
              <a:t>just discussed</a:t>
            </a:r>
            <a:endParaRPr lang="en-US" sz="2400" dirty="0" smtClean="0">
              <a:latin typeface="Calibri"/>
              <a:ea typeface="ＭＳ Ｐゴシック" charset="-128"/>
              <a:cs typeface="Calibri"/>
            </a:endParaRPr>
          </a:p>
        </p:txBody>
      </p:sp>
      <p:sp>
        <p:nvSpPr>
          <p:cNvPr id="2" name="Title 1"/>
          <p:cNvSpPr>
            <a:spLocks noGrp="1"/>
          </p:cNvSpPr>
          <p:nvPr>
            <p:ph type="title"/>
          </p:nvPr>
        </p:nvSpPr>
        <p:spPr>
          <a:xfrm>
            <a:off x="304800" y="228600"/>
            <a:ext cx="8229600" cy="1143000"/>
          </a:xfrm>
        </p:spPr>
        <p:txBody>
          <a:bodyPr>
            <a:normAutofit fontScale="90000"/>
          </a:bodyPr>
          <a:lstStyle/>
          <a:p>
            <a:pPr algn="ctr" eaLnBrk="1" fontAlgn="auto" hangingPunct="1">
              <a:spcAft>
                <a:spcPts val="0"/>
              </a:spcAft>
              <a:defRPr/>
            </a:pPr>
            <a:r>
              <a:rPr lang="en-US" dirty="0" smtClean="0">
                <a:solidFill>
                  <a:srgbClr val="C00000"/>
                </a:solidFill>
                <a:ea typeface="+mj-ea"/>
              </a:rPr>
              <a:t>What income level might result </a:t>
            </a:r>
            <a:br>
              <a:rPr lang="en-US" dirty="0" smtClean="0">
                <a:solidFill>
                  <a:srgbClr val="C00000"/>
                </a:solidFill>
                <a:ea typeface="+mj-ea"/>
              </a:rPr>
            </a:br>
            <a:r>
              <a:rPr lang="en-US" dirty="0" smtClean="0">
                <a:solidFill>
                  <a:srgbClr val="C00000"/>
                </a:solidFill>
                <a:ea typeface="+mj-ea"/>
              </a:rPr>
              <a:t>in a $10,000 EFC?</a:t>
            </a:r>
            <a:endParaRPr lang="en-US" dirty="0">
              <a:solidFill>
                <a:srgbClr val="C00000"/>
              </a:solidFill>
              <a:ea typeface="+mj-ea"/>
            </a:endParaRPr>
          </a:p>
        </p:txBody>
      </p:sp>
      <p:sp>
        <p:nvSpPr>
          <p:cNvPr id="3" name="Slide Number Placeholder 2"/>
          <p:cNvSpPr>
            <a:spLocks noGrp="1"/>
          </p:cNvSpPr>
          <p:nvPr>
            <p:ph type="sldNum" sz="quarter" idx="12"/>
          </p:nvPr>
        </p:nvSpPr>
        <p:spPr/>
        <p:txBody>
          <a:bodyPr/>
          <a:lstStyle/>
          <a:p>
            <a:fld id="{4CA0148F-4265-42F1-A100-4AA9027C220F}"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dirty="0" smtClean="0">
                <a:latin typeface="Calibri"/>
                <a:cs typeface="Calibri"/>
              </a:rPr>
              <a:t>Funds (often scholarships) from sources </a:t>
            </a:r>
            <a:r>
              <a:rPr lang="en-US" sz="3200" b="1" dirty="0" smtClean="0">
                <a:latin typeface="Calibri"/>
                <a:cs typeface="Calibri"/>
              </a:rPr>
              <a:t>other than </a:t>
            </a:r>
            <a:r>
              <a:rPr lang="en-US" sz="3200" dirty="0" smtClean="0">
                <a:latin typeface="Calibri"/>
                <a:cs typeface="Calibri"/>
              </a:rPr>
              <a:t>the college</a:t>
            </a:r>
            <a:r>
              <a:rPr lang="en-US" sz="3200" dirty="0">
                <a:latin typeface="Calibri"/>
                <a:cs typeface="Calibri"/>
              </a:rPr>
              <a:t> </a:t>
            </a:r>
            <a:r>
              <a:rPr lang="en-US" sz="3200" dirty="0" smtClean="0">
                <a:latin typeface="Calibri"/>
                <a:cs typeface="Calibri"/>
              </a:rPr>
              <a:t>or university, including:</a:t>
            </a:r>
          </a:p>
          <a:p>
            <a:pPr lvl="1" eaLnBrk="1" hangingPunct="1"/>
            <a:r>
              <a:rPr lang="en-US" sz="3200" dirty="0" smtClean="0">
                <a:latin typeface="Calibri"/>
                <a:cs typeface="Calibri"/>
              </a:rPr>
              <a:t>Clubs and civic organizations</a:t>
            </a:r>
          </a:p>
          <a:p>
            <a:pPr lvl="1" eaLnBrk="1" hangingPunct="1"/>
            <a:r>
              <a:rPr lang="en-US" sz="3200" dirty="0" smtClean="0">
                <a:latin typeface="Calibri"/>
                <a:cs typeface="Calibri"/>
              </a:rPr>
              <a:t>Religious institutions</a:t>
            </a:r>
          </a:p>
          <a:p>
            <a:pPr lvl="1" eaLnBrk="1" hangingPunct="1"/>
            <a:r>
              <a:rPr lang="en-US" sz="3200" dirty="0" smtClean="0">
                <a:latin typeface="Calibri"/>
                <a:cs typeface="Calibri"/>
              </a:rPr>
              <a:t>Employers</a:t>
            </a:r>
          </a:p>
          <a:p>
            <a:pPr lvl="1" eaLnBrk="1" hangingPunct="1"/>
            <a:r>
              <a:rPr lang="en-US" sz="3200" dirty="0" smtClean="0">
                <a:latin typeface="Calibri"/>
                <a:cs typeface="Calibri"/>
              </a:rPr>
              <a:t>Foundations</a:t>
            </a:r>
          </a:p>
          <a:p>
            <a:pPr eaLnBrk="1" hangingPunct="1"/>
            <a:r>
              <a:rPr lang="en-US" sz="3200" dirty="0" smtClean="0">
                <a:latin typeface="Calibri"/>
                <a:cs typeface="Calibri"/>
              </a:rPr>
              <a:t>Certain types of benefits (military)</a:t>
            </a:r>
          </a:p>
          <a:p>
            <a:pPr eaLnBrk="1" hangingPunct="1"/>
            <a:r>
              <a:rPr lang="en-US" sz="3200" dirty="0" smtClean="0">
                <a:latin typeface="Calibri"/>
                <a:cs typeface="Calibri"/>
              </a:rPr>
              <a:t>Private gift</a:t>
            </a:r>
            <a:r>
              <a:rPr lang="en-US" sz="3500" dirty="0" smtClean="0">
                <a:latin typeface="Calibri"/>
                <a:cs typeface="Calibri"/>
              </a:rPr>
              <a:t>s</a:t>
            </a:r>
          </a:p>
          <a:p>
            <a:endParaRPr lang="en-US" dirty="0"/>
          </a:p>
        </p:txBody>
      </p:sp>
      <p:sp>
        <p:nvSpPr>
          <p:cNvPr id="3" name="Title 2"/>
          <p:cNvSpPr>
            <a:spLocks noGrp="1"/>
          </p:cNvSpPr>
          <p:nvPr>
            <p:ph type="title"/>
          </p:nvPr>
        </p:nvSpPr>
        <p:spPr/>
        <p:txBody>
          <a:bodyPr>
            <a:normAutofit/>
          </a:bodyPr>
          <a:lstStyle/>
          <a:p>
            <a:pPr algn="ctr"/>
            <a:r>
              <a:rPr lang="en-US" sz="4000" dirty="0" smtClean="0">
                <a:solidFill>
                  <a:srgbClr val="C00000"/>
                </a:solidFill>
              </a:rPr>
              <a:t>What are outside resources?</a:t>
            </a:r>
            <a:endParaRPr lang="en-US" sz="4000" dirty="0">
              <a:solidFill>
                <a:srgbClr val="C00000"/>
              </a:solidFill>
            </a:endParaRPr>
          </a:p>
        </p:txBody>
      </p:sp>
      <p:sp>
        <p:nvSpPr>
          <p:cNvPr id="4" name="Slide Number Placeholder 3"/>
          <p:cNvSpPr>
            <a:spLocks noGrp="1"/>
          </p:cNvSpPr>
          <p:nvPr>
            <p:ph type="sldNum" sz="quarter" idx="12"/>
          </p:nvPr>
        </p:nvSpPr>
        <p:spPr/>
        <p:txBody>
          <a:bodyPr/>
          <a:lstStyle/>
          <a:p>
            <a:fld id="{4CA0148F-4265-42F1-A100-4AA9027C220F}"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Content Placeholder 2"/>
          <p:cNvSpPr>
            <a:spLocks noGrp="1"/>
          </p:cNvSpPr>
          <p:nvPr>
            <p:ph idx="1"/>
          </p:nvPr>
        </p:nvSpPr>
        <p:spPr>
          <a:xfrm>
            <a:off x="457200" y="1981200"/>
            <a:ext cx="8229600" cy="3733800"/>
          </a:xfrm>
        </p:spPr>
        <p:txBody>
          <a:bodyPr/>
          <a:lstStyle/>
          <a:p>
            <a:pPr eaLnBrk="1" hangingPunct="1"/>
            <a:r>
              <a:rPr lang="en-US" sz="3600" dirty="0" smtClean="0">
                <a:latin typeface="Calibri"/>
                <a:ea typeface="ＭＳ Ｐゴシック" charset="-128"/>
                <a:cs typeface="Calibri"/>
              </a:rPr>
              <a:t>Can</a:t>
            </a:r>
            <a:r>
              <a:rPr lang="en-US" sz="4000" dirty="0" smtClean="0">
                <a:latin typeface="Calibri"/>
                <a:ea typeface="ＭＳ Ｐゴシック" charset="-128"/>
                <a:cs typeface="Calibri"/>
              </a:rPr>
              <a:t>…</a:t>
            </a:r>
          </a:p>
          <a:p>
            <a:pPr lvl="1" eaLnBrk="1" hangingPunct="1"/>
            <a:r>
              <a:rPr lang="en-US" sz="2800" dirty="0" smtClean="0">
                <a:latin typeface="Calibri"/>
                <a:ea typeface="ＭＳ Ｐゴシック" charset="-128"/>
                <a:cs typeface="Calibri"/>
              </a:rPr>
              <a:t>Meet unmet need (fill “The Gap”)</a:t>
            </a:r>
          </a:p>
          <a:p>
            <a:pPr lvl="1" eaLnBrk="1" hangingPunct="1"/>
            <a:r>
              <a:rPr lang="en-US" sz="2800" dirty="0" smtClean="0">
                <a:latin typeface="Calibri"/>
                <a:ea typeface="ＭＳ Ｐゴシック" charset="-128"/>
                <a:cs typeface="Calibri"/>
              </a:rPr>
              <a:t>Replace loans</a:t>
            </a:r>
          </a:p>
          <a:p>
            <a:pPr lvl="1" eaLnBrk="1" hangingPunct="1"/>
            <a:r>
              <a:rPr lang="en-US" sz="2800" dirty="0" smtClean="0">
                <a:latin typeface="Calibri"/>
                <a:ea typeface="ＭＳ Ｐゴシック" charset="-128"/>
                <a:cs typeface="Calibri"/>
              </a:rPr>
              <a:t>Replace student employment</a:t>
            </a:r>
          </a:p>
          <a:p>
            <a:pPr eaLnBrk="1" hangingPunct="1"/>
            <a:r>
              <a:rPr lang="en-US" sz="3600" dirty="0" smtClean="0">
                <a:latin typeface="Calibri"/>
                <a:ea typeface="ＭＳ Ｐゴシック" charset="-128"/>
                <a:cs typeface="Calibri"/>
              </a:rPr>
              <a:t>Can’</a:t>
            </a:r>
            <a:r>
              <a:rPr lang="en-US" altLang="ja-JP" sz="3600" dirty="0" smtClean="0">
                <a:latin typeface="Calibri"/>
                <a:ea typeface="ＭＳ Ｐゴシック" charset="-128"/>
                <a:cs typeface="Calibri"/>
              </a:rPr>
              <a:t>t… </a:t>
            </a:r>
          </a:p>
          <a:p>
            <a:pPr lvl="1" eaLnBrk="1" hangingPunct="1"/>
            <a:r>
              <a:rPr lang="en-US" sz="2800" dirty="0" smtClean="0">
                <a:latin typeface="Calibri"/>
                <a:ea typeface="ＭＳ Ｐゴシック" charset="-128"/>
                <a:cs typeface="Calibri"/>
              </a:rPr>
              <a:t>Replace EFC in need-based award</a:t>
            </a:r>
          </a:p>
        </p:txBody>
      </p:sp>
      <p:sp>
        <p:nvSpPr>
          <p:cNvPr id="2" name="Title 1"/>
          <p:cNvSpPr>
            <a:spLocks noGrp="1"/>
          </p:cNvSpPr>
          <p:nvPr>
            <p:ph type="title"/>
          </p:nvPr>
        </p:nvSpPr>
        <p:spPr>
          <a:xfrm>
            <a:off x="228600" y="228600"/>
            <a:ext cx="8686800" cy="1249362"/>
          </a:xfrm>
        </p:spPr>
        <p:txBody>
          <a:bodyPr>
            <a:noAutofit/>
          </a:bodyPr>
          <a:lstStyle/>
          <a:p>
            <a:pPr algn="ctr" eaLnBrk="1" fontAlgn="auto" hangingPunct="1">
              <a:spcAft>
                <a:spcPts val="0"/>
              </a:spcAft>
              <a:defRPr/>
            </a:pPr>
            <a:r>
              <a:rPr lang="en-US" sz="4000" dirty="0" smtClean="0">
                <a:solidFill>
                  <a:srgbClr val="C00000"/>
                </a:solidFill>
                <a:ea typeface="+mj-ea"/>
              </a:rPr>
              <a:t>What can outside scholarships do? What can’t they do?</a:t>
            </a:r>
            <a:endParaRPr lang="en-US" sz="4000" dirty="0">
              <a:solidFill>
                <a:srgbClr val="C00000"/>
              </a:solidFill>
              <a:ea typeface="+mj-ea"/>
            </a:endParaRPr>
          </a:p>
        </p:txBody>
      </p:sp>
      <p:sp>
        <p:nvSpPr>
          <p:cNvPr id="3" name="Slide Number Placeholder 2"/>
          <p:cNvSpPr>
            <a:spLocks noGrp="1"/>
          </p:cNvSpPr>
          <p:nvPr>
            <p:ph type="sldNum" sz="quarter" idx="12"/>
          </p:nvPr>
        </p:nvSpPr>
        <p:spPr/>
        <p:txBody>
          <a:bodyPr/>
          <a:lstStyle/>
          <a:p>
            <a:fld id="{4CA0148F-4265-42F1-A100-4AA9027C220F}"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571500" y="274638"/>
            <a:ext cx="7993063" cy="1076325"/>
          </a:xfrm>
        </p:spPr>
        <p:txBody>
          <a:bodyPr>
            <a:normAutofit fontScale="90000"/>
          </a:bodyPr>
          <a:lstStyle/>
          <a:p>
            <a:pPr algn="ctr" eaLnBrk="1" hangingPunct="1">
              <a:defRPr/>
            </a:pPr>
            <a:r>
              <a:rPr lang="en-US" sz="4400" dirty="0" smtClean="0">
                <a:solidFill>
                  <a:srgbClr val="C00000"/>
                </a:solidFill>
              </a:rPr>
              <a:t>Recap: What is Financial Need?</a:t>
            </a:r>
            <a:endParaRPr lang="en-US" dirty="0">
              <a:solidFill>
                <a:schemeClr val="accent6"/>
              </a:solidFill>
              <a:ea typeface="+mj-ea"/>
            </a:endParaRPr>
          </a:p>
        </p:txBody>
      </p:sp>
      <p:sp>
        <p:nvSpPr>
          <p:cNvPr id="1028" name="Rectangle 4"/>
          <p:cNvSpPr>
            <a:spLocks noChangeArrowheads="1"/>
          </p:cNvSpPr>
          <p:nvPr/>
        </p:nvSpPr>
        <p:spPr bwMode="auto">
          <a:xfrm>
            <a:off x="457200" y="3733800"/>
            <a:ext cx="1828800" cy="1828800"/>
          </a:xfrm>
          <a:prstGeom prst="rect">
            <a:avLst/>
          </a:prstGeom>
          <a:solidFill>
            <a:srgbClr val="800000"/>
          </a:solidFill>
          <a:ln w="12700" cap="sq">
            <a:solidFill>
              <a:schemeClr val="tx1"/>
            </a:solidFill>
            <a:miter lim="800000"/>
            <a:headEnd type="none" w="sm" len="sm"/>
            <a:tailEnd type="none" w="sm" len="sm"/>
          </a:ln>
        </p:spPr>
        <p:txBody>
          <a:bodyPr wrap="none" anchor="ctr"/>
          <a:lstStyle/>
          <a:p>
            <a:pPr algn="ctr" eaLnBrk="0" hangingPunct="0">
              <a:defRPr/>
            </a:pPr>
            <a:r>
              <a:rPr lang="en-US" sz="1800" dirty="0">
                <a:solidFill>
                  <a:schemeClr val="bg1">
                    <a:lumMod val="95000"/>
                  </a:schemeClr>
                </a:solidFill>
                <a:latin typeface="Calibri"/>
                <a:ea typeface="+mn-ea"/>
                <a:cs typeface="Calibri"/>
              </a:rPr>
              <a:t>Tuition</a:t>
            </a:r>
          </a:p>
        </p:txBody>
      </p:sp>
      <p:sp>
        <p:nvSpPr>
          <p:cNvPr id="65539" name="Rectangle 5"/>
          <p:cNvSpPr>
            <a:spLocks noChangeArrowheads="1"/>
          </p:cNvSpPr>
          <p:nvPr/>
        </p:nvSpPr>
        <p:spPr bwMode="auto">
          <a:xfrm>
            <a:off x="2667000" y="4495800"/>
            <a:ext cx="1600200" cy="1066800"/>
          </a:xfrm>
          <a:prstGeom prst="rect">
            <a:avLst/>
          </a:prstGeom>
          <a:solidFill>
            <a:srgbClr val="3366FF"/>
          </a:solidFill>
          <a:ln w="12700" cap="sq">
            <a:solidFill>
              <a:schemeClr val="tx1"/>
            </a:solidFill>
            <a:miter lim="800000"/>
            <a:headEnd type="none" w="sm" len="sm"/>
            <a:tailEnd type="none" w="sm" len="sm"/>
          </a:ln>
        </p:spPr>
        <p:txBody>
          <a:bodyPr wrap="none" anchor="ctr"/>
          <a:lstStyle/>
          <a:p>
            <a:pPr algn="ctr" eaLnBrk="0" hangingPunct="0"/>
            <a:r>
              <a:rPr lang="en-US" sz="1200" dirty="0">
                <a:latin typeface="Calibri"/>
                <a:cs typeface="Calibri"/>
              </a:rPr>
              <a:t>Parent Contribution</a:t>
            </a:r>
          </a:p>
        </p:txBody>
      </p:sp>
      <p:sp>
        <p:nvSpPr>
          <p:cNvPr id="65540" name="Rectangle 6"/>
          <p:cNvSpPr>
            <a:spLocks noChangeArrowheads="1"/>
          </p:cNvSpPr>
          <p:nvPr/>
        </p:nvSpPr>
        <p:spPr bwMode="auto">
          <a:xfrm>
            <a:off x="6858000" y="4038600"/>
            <a:ext cx="1447800" cy="1524000"/>
          </a:xfrm>
          <a:prstGeom prst="rect">
            <a:avLst/>
          </a:prstGeom>
          <a:solidFill>
            <a:srgbClr val="FFCC00"/>
          </a:solidFill>
          <a:ln w="12700" cap="sq">
            <a:solidFill>
              <a:schemeClr val="tx1"/>
            </a:solidFill>
            <a:miter lim="800000"/>
            <a:headEnd type="none" w="sm" len="sm"/>
            <a:tailEnd type="none" w="sm" len="sm"/>
          </a:ln>
        </p:spPr>
        <p:txBody>
          <a:bodyPr wrap="none" anchor="ctr"/>
          <a:lstStyle/>
          <a:p>
            <a:pPr algn="ctr" eaLnBrk="0" hangingPunct="0"/>
            <a:endParaRPr lang="en-US"/>
          </a:p>
        </p:txBody>
      </p:sp>
      <p:sp>
        <p:nvSpPr>
          <p:cNvPr id="65541" name="Text Box 7"/>
          <p:cNvSpPr txBox="1">
            <a:spLocks noChangeArrowheads="1"/>
          </p:cNvSpPr>
          <p:nvPr/>
        </p:nvSpPr>
        <p:spPr bwMode="auto">
          <a:xfrm>
            <a:off x="228600" y="1371600"/>
            <a:ext cx="2286000" cy="477054"/>
          </a:xfrm>
          <a:prstGeom prst="rect">
            <a:avLst/>
          </a:prstGeom>
          <a:noFill/>
          <a:ln w="12700" cap="sq">
            <a:noFill/>
            <a:miter lim="800000"/>
            <a:headEnd type="none" w="sm" len="sm"/>
            <a:tailEnd type="none" w="sm" len="sm"/>
          </a:ln>
        </p:spPr>
        <p:txBody>
          <a:bodyPr>
            <a:spAutoFit/>
          </a:bodyPr>
          <a:lstStyle/>
          <a:p>
            <a:pPr algn="ctr"/>
            <a:r>
              <a:rPr lang="en-US" sz="2500" b="0" dirty="0" smtClean="0">
                <a:latin typeface="Calibri"/>
                <a:cs typeface="Calibri"/>
              </a:rPr>
              <a:t>Costs </a:t>
            </a:r>
            <a:r>
              <a:rPr lang="en-US" sz="2500" b="0" dirty="0">
                <a:latin typeface="Calibri"/>
                <a:cs typeface="Calibri"/>
              </a:rPr>
              <a:t>(variable)</a:t>
            </a:r>
          </a:p>
        </p:txBody>
      </p:sp>
      <p:sp>
        <p:nvSpPr>
          <p:cNvPr id="65542" name="Text Box 8"/>
          <p:cNvSpPr txBox="1">
            <a:spLocks noChangeArrowheads="1"/>
          </p:cNvSpPr>
          <p:nvPr/>
        </p:nvSpPr>
        <p:spPr bwMode="auto">
          <a:xfrm>
            <a:off x="2438400" y="3276600"/>
            <a:ext cx="2057400" cy="477054"/>
          </a:xfrm>
          <a:prstGeom prst="rect">
            <a:avLst/>
          </a:prstGeom>
          <a:noFill/>
          <a:ln w="12700" cap="sq">
            <a:noFill/>
            <a:miter lim="800000"/>
            <a:headEnd type="none" w="sm" len="sm"/>
            <a:tailEnd type="none" w="sm" len="sm"/>
          </a:ln>
        </p:spPr>
        <p:txBody>
          <a:bodyPr>
            <a:spAutoFit/>
          </a:bodyPr>
          <a:lstStyle/>
          <a:p>
            <a:pPr algn="ctr"/>
            <a:r>
              <a:rPr lang="en-US" sz="2500" b="0" dirty="0" smtClean="0">
                <a:latin typeface="Calibri"/>
                <a:cs typeface="Calibri"/>
              </a:rPr>
              <a:t>EFC </a:t>
            </a:r>
            <a:endParaRPr lang="en-US" sz="2500" b="0" dirty="0">
              <a:latin typeface="Calibri"/>
              <a:cs typeface="Calibri"/>
            </a:endParaRPr>
          </a:p>
        </p:txBody>
      </p:sp>
      <p:sp>
        <p:nvSpPr>
          <p:cNvPr id="65543" name="Text Box 9"/>
          <p:cNvSpPr txBox="1">
            <a:spLocks noChangeArrowheads="1"/>
          </p:cNvSpPr>
          <p:nvPr/>
        </p:nvSpPr>
        <p:spPr bwMode="auto">
          <a:xfrm>
            <a:off x="6781800" y="2667001"/>
            <a:ext cx="1524000" cy="1246495"/>
          </a:xfrm>
          <a:prstGeom prst="rect">
            <a:avLst/>
          </a:prstGeom>
          <a:noFill/>
          <a:ln w="12700" cap="sq">
            <a:noFill/>
            <a:miter lim="800000"/>
            <a:headEnd type="none" w="sm" len="sm"/>
            <a:tailEnd type="none" w="sm" len="sm"/>
          </a:ln>
        </p:spPr>
        <p:txBody>
          <a:bodyPr wrap="square">
            <a:spAutoFit/>
          </a:bodyPr>
          <a:lstStyle/>
          <a:p>
            <a:pPr algn="ctr"/>
            <a:r>
              <a:rPr lang="en-US" sz="2500" b="0" dirty="0" smtClean="0">
                <a:latin typeface="Calibri"/>
                <a:cs typeface="Calibri"/>
              </a:rPr>
              <a:t>Financial Need </a:t>
            </a:r>
            <a:r>
              <a:rPr lang="en-US" sz="2500" b="0" dirty="0">
                <a:latin typeface="Calibri"/>
                <a:cs typeface="Calibri"/>
              </a:rPr>
              <a:t>(variable)</a:t>
            </a:r>
          </a:p>
        </p:txBody>
      </p:sp>
      <p:sp>
        <p:nvSpPr>
          <p:cNvPr id="5133" name="Rectangle 13"/>
          <p:cNvSpPr>
            <a:spLocks noChangeArrowheads="1"/>
          </p:cNvSpPr>
          <p:nvPr/>
        </p:nvSpPr>
        <p:spPr bwMode="auto">
          <a:xfrm>
            <a:off x="457200" y="1905000"/>
            <a:ext cx="1828800" cy="457200"/>
          </a:xfrm>
          <a:prstGeom prst="rect">
            <a:avLst/>
          </a:prstGeom>
          <a:solidFill>
            <a:srgbClr val="800000"/>
          </a:solidFill>
          <a:ln w="12700" cap="sq">
            <a:solidFill>
              <a:srgbClr val="331B07"/>
            </a:solidFill>
            <a:miter lim="800000"/>
            <a:headEnd type="none" w="sm" len="sm"/>
            <a:tailEnd type="none" w="sm" len="sm"/>
          </a:ln>
        </p:spPr>
        <p:txBody>
          <a:bodyPr wrap="none" anchor="ctr"/>
          <a:lstStyle/>
          <a:p>
            <a:pPr algn="ctr" eaLnBrk="0" hangingPunct="0">
              <a:defRPr/>
            </a:pPr>
            <a:r>
              <a:rPr lang="en-US" sz="1600" dirty="0" smtClean="0">
                <a:solidFill>
                  <a:schemeClr val="bg1"/>
                </a:solidFill>
                <a:latin typeface="Calibri"/>
                <a:ea typeface="+mn-ea"/>
                <a:cs typeface="Calibri"/>
              </a:rPr>
              <a:t>Personal</a:t>
            </a:r>
            <a:r>
              <a:rPr lang="en-US" sz="1600" dirty="0" smtClean="0">
                <a:ln>
                  <a:solidFill>
                    <a:srgbClr val="331B07"/>
                  </a:solidFill>
                </a:ln>
                <a:solidFill>
                  <a:schemeClr val="bg1"/>
                </a:solidFill>
                <a:latin typeface="Calibri"/>
                <a:ea typeface="+mn-ea"/>
                <a:cs typeface="Calibri"/>
              </a:rPr>
              <a:t> </a:t>
            </a:r>
            <a:r>
              <a:rPr lang="en-US" sz="1600" dirty="0" smtClean="0">
                <a:solidFill>
                  <a:schemeClr val="bg1"/>
                </a:solidFill>
                <a:latin typeface="Calibri"/>
                <a:ea typeface="+mn-ea"/>
                <a:cs typeface="Calibri"/>
              </a:rPr>
              <a:t>Expenses</a:t>
            </a:r>
            <a:endParaRPr lang="en-US" sz="1600" dirty="0">
              <a:solidFill>
                <a:schemeClr val="bg1"/>
              </a:solidFill>
              <a:latin typeface="Calibri"/>
              <a:ea typeface="+mn-ea"/>
              <a:cs typeface="Calibri"/>
            </a:endParaRPr>
          </a:p>
        </p:txBody>
      </p:sp>
      <p:sp>
        <p:nvSpPr>
          <p:cNvPr id="1037" name="Rectangle 14"/>
          <p:cNvSpPr>
            <a:spLocks noChangeArrowheads="1"/>
          </p:cNvSpPr>
          <p:nvPr/>
        </p:nvSpPr>
        <p:spPr bwMode="auto">
          <a:xfrm>
            <a:off x="457200" y="2819400"/>
            <a:ext cx="1828800" cy="503238"/>
          </a:xfrm>
          <a:prstGeom prst="rect">
            <a:avLst/>
          </a:prstGeom>
          <a:solidFill>
            <a:srgbClr val="800000"/>
          </a:solidFill>
          <a:ln w="12700" cap="sq">
            <a:solidFill>
              <a:schemeClr val="tx1"/>
            </a:solidFill>
            <a:miter lim="800000"/>
            <a:headEnd type="none" w="sm" len="sm"/>
            <a:tailEnd type="none" w="sm" len="sm"/>
          </a:ln>
        </p:spPr>
        <p:txBody>
          <a:bodyPr wrap="none" anchor="ctr"/>
          <a:lstStyle/>
          <a:p>
            <a:pPr algn="ctr" eaLnBrk="0" hangingPunct="0">
              <a:defRPr/>
            </a:pPr>
            <a:r>
              <a:rPr lang="en-US" sz="1600" dirty="0">
                <a:solidFill>
                  <a:schemeClr val="bg1">
                    <a:lumMod val="95000"/>
                  </a:schemeClr>
                </a:solidFill>
                <a:latin typeface="Calibri"/>
                <a:ea typeface="+mn-ea"/>
                <a:cs typeface="Calibri"/>
              </a:rPr>
              <a:t>Books and Supplies</a:t>
            </a:r>
          </a:p>
        </p:txBody>
      </p:sp>
      <p:sp>
        <p:nvSpPr>
          <p:cNvPr id="1038" name="Rectangle 13"/>
          <p:cNvSpPr>
            <a:spLocks noChangeArrowheads="1"/>
          </p:cNvSpPr>
          <p:nvPr/>
        </p:nvSpPr>
        <p:spPr bwMode="auto">
          <a:xfrm>
            <a:off x="457200" y="2362200"/>
            <a:ext cx="1828800" cy="457200"/>
          </a:xfrm>
          <a:prstGeom prst="rect">
            <a:avLst/>
          </a:prstGeom>
          <a:solidFill>
            <a:srgbClr val="800000"/>
          </a:solidFill>
          <a:ln w="12700" cap="sq">
            <a:solidFill>
              <a:schemeClr val="tx1"/>
            </a:solidFill>
            <a:miter lim="800000"/>
            <a:headEnd type="none" w="sm" len="sm"/>
            <a:tailEnd type="none" w="sm" len="sm"/>
          </a:ln>
        </p:spPr>
        <p:txBody>
          <a:bodyPr wrap="none" anchor="ctr"/>
          <a:lstStyle/>
          <a:p>
            <a:pPr algn="ctr" eaLnBrk="0" hangingPunct="0">
              <a:defRPr/>
            </a:pPr>
            <a:r>
              <a:rPr lang="en-US" sz="1600" dirty="0">
                <a:solidFill>
                  <a:schemeClr val="bg1">
                    <a:lumMod val="95000"/>
                  </a:schemeClr>
                </a:solidFill>
                <a:latin typeface="Calibri"/>
                <a:ea typeface="+mn-ea"/>
                <a:cs typeface="Calibri"/>
              </a:rPr>
              <a:t>Transportation</a:t>
            </a:r>
          </a:p>
        </p:txBody>
      </p:sp>
      <p:sp>
        <p:nvSpPr>
          <p:cNvPr id="1039" name="Rectangle 14"/>
          <p:cNvSpPr>
            <a:spLocks noChangeArrowheads="1"/>
          </p:cNvSpPr>
          <p:nvPr/>
        </p:nvSpPr>
        <p:spPr bwMode="auto">
          <a:xfrm>
            <a:off x="457200" y="3276600"/>
            <a:ext cx="1828800" cy="503238"/>
          </a:xfrm>
          <a:prstGeom prst="rect">
            <a:avLst/>
          </a:prstGeom>
          <a:solidFill>
            <a:srgbClr val="800000"/>
          </a:solidFill>
          <a:ln w="12700" cap="sq">
            <a:solidFill>
              <a:schemeClr val="tx1"/>
            </a:solidFill>
            <a:miter lim="800000"/>
            <a:headEnd type="none" w="sm" len="sm"/>
            <a:tailEnd type="none" w="sm" len="sm"/>
          </a:ln>
        </p:spPr>
        <p:txBody>
          <a:bodyPr wrap="none" anchor="ctr"/>
          <a:lstStyle/>
          <a:p>
            <a:pPr algn="ctr" eaLnBrk="0" hangingPunct="0">
              <a:defRPr/>
            </a:pPr>
            <a:r>
              <a:rPr lang="en-US" sz="1600" dirty="0">
                <a:solidFill>
                  <a:schemeClr val="bg1">
                    <a:lumMod val="95000"/>
                  </a:schemeClr>
                </a:solidFill>
                <a:latin typeface="Calibri"/>
                <a:ea typeface="+mn-ea"/>
                <a:cs typeface="Calibri"/>
              </a:rPr>
              <a:t>Room and Board</a:t>
            </a:r>
          </a:p>
        </p:txBody>
      </p:sp>
      <p:sp>
        <p:nvSpPr>
          <p:cNvPr id="65548" name="Rectangle 5"/>
          <p:cNvSpPr>
            <a:spLocks noChangeArrowheads="1"/>
          </p:cNvSpPr>
          <p:nvPr/>
        </p:nvSpPr>
        <p:spPr bwMode="auto">
          <a:xfrm>
            <a:off x="2667000" y="3886200"/>
            <a:ext cx="1600200" cy="609600"/>
          </a:xfrm>
          <a:prstGeom prst="rect">
            <a:avLst/>
          </a:prstGeom>
          <a:solidFill>
            <a:srgbClr val="00B552"/>
          </a:solidFill>
          <a:ln w="12700" cap="sq">
            <a:solidFill>
              <a:schemeClr val="tx1"/>
            </a:solidFill>
            <a:miter lim="800000"/>
            <a:headEnd type="none" w="sm" len="sm"/>
            <a:tailEnd type="none" w="sm" len="sm"/>
          </a:ln>
        </p:spPr>
        <p:txBody>
          <a:bodyPr wrap="none" anchor="ctr"/>
          <a:lstStyle/>
          <a:p>
            <a:pPr algn="ctr" eaLnBrk="0" hangingPunct="0"/>
            <a:r>
              <a:rPr lang="en-US" sz="1200" dirty="0">
                <a:latin typeface="Calibri"/>
                <a:cs typeface="Calibri"/>
              </a:rPr>
              <a:t>Student</a:t>
            </a:r>
            <a:r>
              <a:rPr lang="en-US" sz="1200" dirty="0"/>
              <a:t> </a:t>
            </a:r>
            <a:r>
              <a:rPr lang="en-US" sz="1200" dirty="0">
                <a:latin typeface="Calibri"/>
                <a:cs typeface="Calibri"/>
              </a:rPr>
              <a:t>Contribution</a:t>
            </a:r>
          </a:p>
        </p:txBody>
      </p:sp>
      <p:sp>
        <p:nvSpPr>
          <p:cNvPr id="6161" name="Rectangle 5"/>
          <p:cNvSpPr>
            <a:spLocks noChangeArrowheads="1"/>
          </p:cNvSpPr>
          <p:nvPr/>
        </p:nvSpPr>
        <p:spPr bwMode="auto">
          <a:xfrm>
            <a:off x="4648200" y="4495800"/>
            <a:ext cx="1600200" cy="1066800"/>
          </a:xfrm>
          <a:prstGeom prst="rect">
            <a:avLst/>
          </a:prstGeom>
          <a:solidFill>
            <a:srgbClr val="FF6600"/>
          </a:solidFill>
          <a:ln w="12700" cap="sq">
            <a:solidFill>
              <a:schemeClr val="tx1"/>
            </a:solidFill>
            <a:miter lim="800000"/>
            <a:headEnd type="none" w="sm" len="sm"/>
            <a:tailEnd type="none" w="sm" len="sm"/>
          </a:ln>
        </p:spPr>
        <p:txBody>
          <a:bodyPr wrap="none" anchor="ctr"/>
          <a:lstStyle/>
          <a:p>
            <a:pPr algn="ctr" eaLnBrk="0" hangingPunct="0">
              <a:defRPr/>
            </a:pPr>
            <a:r>
              <a:rPr lang="en-US" sz="1400" dirty="0">
                <a:latin typeface="Calibri"/>
                <a:ea typeface="+mn-ea"/>
                <a:cs typeface="Calibri"/>
              </a:rPr>
              <a:t>Estimated Financial </a:t>
            </a:r>
          </a:p>
          <a:p>
            <a:pPr algn="ctr" eaLnBrk="0" hangingPunct="0">
              <a:defRPr/>
            </a:pPr>
            <a:r>
              <a:rPr lang="en-US" sz="1400" dirty="0">
                <a:latin typeface="Calibri"/>
                <a:ea typeface="+mn-ea"/>
                <a:cs typeface="Calibri"/>
              </a:rPr>
              <a:t>Assistance </a:t>
            </a:r>
            <a:r>
              <a:rPr lang="en-US" sz="1400" dirty="0" smtClean="0">
                <a:latin typeface="Calibri"/>
                <a:ea typeface="+mn-ea"/>
                <a:cs typeface="Calibri"/>
              </a:rPr>
              <a:t> from </a:t>
            </a:r>
          </a:p>
          <a:p>
            <a:pPr algn="ctr" eaLnBrk="0" hangingPunct="0">
              <a:defRPr/>
            </a:pPr>
            <a:r>
              <a:rPr lang="en-US" sz="1400" dirty="0" smtClean="0">
                <a:latin typeface="Calibri"/>
                <a:ea typeface="+mn-ea"/>
                <a:cs typeface="Calibri"/>
              </a:rPr>
              <a:t> Outside Resources</a:t>
            </a:r>
            <a:endParaRPr lang="en-US" sz="1400" dirty="0">
              <a:latin typeface="Calibri"/>
              <a:ea typeface="+mn-ea"/>
              <a:cs typeface="Calibri"/>
            </a:endParaRPr>
          </a:p>
        </p:txBody>
      </p:sp>
      <p:sp>
        <p:nvSpPr>
          <p:cNvPr id="65550" name="Text Box 8"/>
          <p:cNvSpPr txBox="1">
            <a:spLocks noChangeArrowheads="1"/>
          </p:cNvSpPr>
          <p:nvPr/>
        </p:nvSpPr>
        <p:spPr bwMode="auto">
          <a:xfrm>
            <a:off x="4648200" y="3810000"/>
            <a:ext cx="1600200" cy="477054"/>
          </a:xfrm>
          <a:prstGeom prst="rect">
            <a:avLst/>
          </a:prstGeom>
          <a:noFill/>
          <a:ln w="12700" cap="sq">
            <a:noFill/>
            <a:miter lim="800000"/>
            <a:headEnd type="none" w="sm" len="sm"/>
            <a:tailEnd type="none" w="sm" len="sm"/>
          </a:ln>
        </p:spPr>
        <p:txBody>
          <a:bodyPr>
            <a:spAutoFit/>
          </a:bodyPr>
          <a:lstStyle/>
          <a:p>
            <a:pPr algn="ctr"/>
            <a:r>
              <a:rPr lang="en-US" sz="2500" b="0" dirty="0">
                <a:latin typeface="Calibri"/>
                <a:cs typeface="Calibri"/>
              </a:rPr>
              <a:t>EFA</a:t>
            </a:r>
          </a:p>
        </p:txBody>
      </p:sp>
      <p:sp>
        <p:nvSpPr>
          <p:cNvPr id="65551" name="Text Box 10"/>
          <p:cNvSpPr txBox="1">
            <a:spLocks noChangeArrowheads="1"/>
          </p:cNvSpPr>
          <p:nvPr/>
        </p:nvSpPr>
        <p:spPr bwMode="auto">
          <a:xfrm>
            <a:off x="2286000" y="4572000"/>
            <a:ext cx="457200" cy="1261884"/>
          </a:xfrm>
          <a:prstGeom prst="rect">
            <a:avLst/>
          </a:prstGeom>
          <a:noFill/>
          <a:ln w="12700" cap="sq">
            <a:noFill/>
            <a:miter lim="800000"/>
            <a:headEnd type="none" w="sm" len="sm"/>
            <a:tailEnd type="none" w="sm" len="sm"/>
          </a:ln>
        </p:spPr>
        <p:txBody>
          <a:bodyPr>
            <a:spAutoFit/>
          </a:bodyPr>
          <a:lstStyle/>
          <a:p>
            <a:r>
              <a:rPr lang="en-US" sz="2800" dirty="0">
                <a:latin typeface="Arial" pitchFamily="34" charset="0"/>
                <a:cs typeface="Arial" pitchFamily="34" charset="0"/>
              </a:rPr>
              <a:t>_</a:t>
            </a:r>
          </a:p>
          <a:p>
            <a:endParaRPr lang="en-US" sz="2400" b="0" dirty="0">
              <a:latin typeface="Times New Roman" pitchFamily="18" charset="0"/>
            </a:endParaRPr>
          </a:p>
          <a:p>
            <a:endParaRPr lang="en-US" sz="2400" b="0" dirty="0">
              <a:latin typeface="Times New Roman" pitchFamily="18" charset="0"/>
            </a:endParaRPr>
          </a:p>
        </p:txBody>
      </p:sp>
      <p:sp>
        <p:nvSpPr>
          <p:cNvPr id="65552" name="Text Box 10"/>
          <p:cNvSpPr txBox="1">
            <a:spLocks noChangeArrowheads="1"/>
          </p:cNvSpPr>
          <p:nvPr/>
        </p:nvSpPr>
        <p:spPr bwMode="auto">
          <a:xfrm>
            <a:off x="4267200" y="4495800"/>
            <a:ext cx="457200" cy="1261884"/>
          </a:xfrm>
          <a:prstGeom prst="rect">
            <a:avLst/>
          </a:prstGeom>
          <a:noFill/>
          <a:ln w="12700" cap="sq">
            <a:noFill/>
            <a:miter lim="800000"/>
            <a:headEnd type="none" w="sm" len="sm"/>
            <a:tailEnd type="none" w="sm" len="sm"/>
          </a:ln>
        </p:spPr>
        <p:txBody>
          <a:bodyPr>
            <a:spAutoFit/>
          </a:bodyPr>
          <a:lstStyle/>
          <a:p>
            <a:r>
              <a:rPr lang="en-US" sz="2800" dirty="0">
                <a:latin typeface="Arial" pitchFamily="34" charset="0"/>
                <a:cs typeface="Arial" pitchFamily="34" charset="0"/>
              </a:rPr>
              <a:t>_</a:t>
            </a:r>
          </a:p>
          <a:p>
            <a:endParaRPr lang="en-US" sz="2400" b="0" dirty="0">
              <a:latin typeface="Times New Roman" pitchFamily="18" charset="0"/>
            </a:endParaRPr>
          </a:p>
          <a:p>
            <a:endParaRPr lang="en-US" sz="2400" b="0" dirty="0">
              <a:latin typeface="Times New Roman" pitchFamily="18" charset="0"/>
            </a:endParaRPr>
          </a:p>
        </p:txBody>
      </p:sp>
      <p:sp>
        <p:nvSpPr>
          <p:cNvPr id="65553" name="Text Box 10"/>
          <p:cNvSpPr txBox="1">
            <a:spLocks noChangeArrowheads="1"/>
          </p:cNvSpPr>
          <p:nvPr/>
        </p:nvSpPr>
        <p:spPr bwMode="auto">
          <a:xfrm>
            <a:off x="6324600" y="4572000"/>
            <a:ext cx="457200" cy="892552"/>
          </a:xfrm>
          <a:prstGeom prst="rect">
            <a:avLst/>
          </a:prstGeom>
          <a:noFill/>
          <a:ln w="12700" cap="sq">
            <a:noFill/>
            <a:miter lim="800000"/>
            <a:headEnd type="none" w="sm" len="sm"/>
            <a:tailEnd type="none" w="sm" len="sm"/>
          </a:ln>
        </p:spPr>
        <p:txBody>
          <a:bodyPr>
            <a:spAutoFit/>
          </a:bodyPr>
          <a:lstStyle/>
          <a:p>
            <a:r>
              <a:rPr lang="en-US" sz="2800" dirty="0">
                <a:latin typeface="Arial" pitchFamily="34" charset="0"/>
                <a:cs typeface="Arial" pitchFamily="34" charset="0"/>
              </a:rPr>
              <a:t>=</a:t>
            </a:r>
            <a:endParaRPr lang="en-US" sz="2800" b="0" dirty="0">
              <a:latin typeface="Times New Roman" pitchFamily="18" charset="0"/>
            </a:endParaRPr>
          </a:p>
          <a:p>
            <a:endParaRPr lang="en-US" sz="2400" b="0" dirty="0">
              <a:latin typeface="Times New Roman" pitchFamily="18" charset="0"/>
            </a:endParaRPr>
          </a:p>
        </p:txBody>
      </p:sp>
      <p:sp>
        <p:nvSpPr>
          <p:cNvPr id="2" name="Slide Number Placeholder 1"/>
          <p:cNvSpPr>
            <a:spLocks noGrp="1"/>
          </p:cNvSpPr>
          <p:nvPr>
            <p:ph type="sldNum" sz="quarter" idx="12"/>
          </p:nvPr>
        </p:nvSpPr>
        <p:spPr/>
        <p:txBody>
          <a:bodyPr/>
          <a:lstStyle/>
          <a:p>
            <a:fld id="{F136A287-773D-4F13-B7DF-AB47343A8C2C}" type="slidenum">
              <a:rPr lang="en-US" smtClean="0"/>
              <a:pPr/>
              <a:t>19</a:t>
            </a:fld>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3"/>
          <p:cNvSpPr>
            <a:spLocks noGrp="1" noChangeArrowheads="1"/>
          </p:cNvSpPr>
          <p:nvPr>
            <p:ph idx="1"/>
          </p:nvPr>
        </p:nvSpPr>
        <p:spPr>
          <a:xfrm>
            <a:off x="762000" y="1143000"/>
            <a:ext cx="7924800" cy="4343400"/>
          </a:xfrm>
        </p:spPr>
        <p:txBody>
          <a:bodyPr/>
          <a:lstStyle/>
          <a:p>
            <a:pPr lvl="7">
              <a:buNone/>
            </a:pPr>
            <a:r>
              <a:rPr lang="en-US" sz="3200" dirty="0" smtClean="0">
                <a:solidFill>
                  <a:srgbClr val="C00000"/>
                </a:solidFill>
                <a:latin typeface="Calibri" pitchFamily="34" charset="0"/>
              </a:rPr>
              <a:t>		</a:t>
            </a:r>
            <a:endParaRPr lang="en-US" sz="4400" b="1" dirty="0" smtClean="0">
              <a:solidFill>
                <a:schemeClr val="tx2"/>
              </a:solidFill>
              <a:latin typeface="Calibri" pitchFamily="34" charset="0"/>
              <a:ea typeface="ＭＳ Ｐゴシック" charset="-128"/>
            </a:endParaRPr>
          </a:p>
          <a:p>
            <a:pPr eaLnBrk="1" hangingPunct="1"/>
            <a:r>
              <a:rPr lang="en-US" sz="2800" dirty="0" smtClean="0">
                <a:latin typeface="Calibri" pitchFamily="34" charset="0"/>
                <a:ea typeface="ＭＳ Ｐゴシック" charset="-128"/>
              </a:rPr>
              <a:t>Need-based financial aid</a:t>
            </a:r>
          </a:p>
          <a:p>
            <a:pPr eaLnBrk="1" hangingPunct="1"/>
            <a:r>
              <a:rPr lang="en-US" sz="2800" dirty="0" smtClean="0">
                <a:latin typeface="Calibri" pitchFamily="34" charset="0"/>
                <a:ea typeface="ＭＳ Ｐゴシック" charset="-128"/>
              </a:rPr>
              <a:t>Merit-based scholarships</a:t>
            </a:r>
          </a:p>
          <a:p>
            <a:pPr eaLnBrk="1" hangingPunct="1"/>
            <a:r>
              <a:rPr lang="en-US" sz="2800" dirty="0" smtClean="0">
                <a:latin typeface="Calibri" pitchFamily="34" charset="0"/>
                <a:ea typeface="ＭＳ Ｐゴシック" charset="-128"/>
              </a:rPr>
              <a:t>College funding sources and strategies</a:t>
            </a:r>
          </a:p>
          <a:p>
            <a:pPr eaLnBrk="1" hangingPunct="1"/>
            <a:r>
              <a:rPr lang="en-US" sz="2800" dirty="0" smtClean="0">
                <a:latin typeface="Calibri" pitchFamily="34" charset="0"/>
                <a:ea typeface="ＭＳ Ｐゴシック" charset="-128"/>
              </a:rPr>
              <a:t>Financial aid </a:t>
            </a:r>
            <a:r>
              <a:rPr lang="en-US" sz="2800" dirty="0">
                <a:latin typeface="Calibri" pitchFamily="34" charset="0"/>
                <a:ea typeface="ＭＳ Ｐゴシック" charset="-128"/>
              </a:rPr>
              <a:t>a</a:t>
            </a:r>
            <a:r>
              <a:rPr lang="en-US" sz="2800" dirty="0" smtClean="0">
                <a:latin typeface="Calibri" pitchFamily="34" charset="0"/>
                <a:ea typeface="ＭＳ Ｐゴシック" charset="-128"/>
              </a:rPr>
              <a:t>pplication </a:t>
            </a:r>
            <a:r>
              <a:rPr lang="en-US" sz="2800" dirty="0">
                <a:latin typeface="Calibri" pitchFamily="34" charset="0"/>
                <a:ea typeface="ＭＳ Ｐゴシック" charset="-128"/>
              </a:rPr>
              <a:t>p</a:t>
            </a:r>
            <a:r>
              <a:rPr lang="en-US" sz="2800" dirty="0" smtClean="0">
                <a:latin typeface="Calibri" pitchFamily="34" charset="0"/>
                <a:ea typeface="ＭＳ Ｐゴシック" charset="-128"/>
              </a:rPr>
              <a:t>rocess</a:t>
            </a:r>
          </a:p>
          <a:p>
            <a:pPr eaLnBrk="1" hangingPunct="1"/>
            <a:r>
              <a:rPr lang="en-US" sz="2800" dirty="0" smtClean="0">
                <a:latin typeface="Calibri" pitchFamily="34" charset="0"/>
                <a:ea typeface="ＭＳ Ｐゴシック" charset="-128"/>
              </a:rPr>
              <a:t>Interpreting financial </a:t>
            </a:r>
            <a:r>
              <a:rPr lang="en-US" sz="2800" dirty="0">
                <a:latin typeface="Calibri" pitchFamily="34" charset="0"/>
                <a:ea typeface="ＭＳ Ｐゴシック" charset="-128"/>
              </a:rPr>
              <a:t>a</a:t>
            </a:r>
            <a:r>
              <a:rPr lang="en-US" sz="2800" dirty="0" smtClean="0">
                <a:latin typeface="Calibri" pitchFamily="34" charset="0"/>
                <a:ea typeface="ＭＳ Ｐゴシック" charset="-128"/>
              </a:rPr>
              <a:t>id </a:t>
            </a:r>
            <a:r>
              <a:rPr lang="en-US" sz="2800" dirty="0">
                <a:latin typeface="Calibri" pitchFamily="34" charset="0"/>
                <a:ea typeface="ＭＳ Ｐゴシック" charset="-128"/>
              </a:rPr>
              <a:t>a</a:t>
            </a:r>
            <a:r>
              <a:rPr lang="en-US" sz="2800" dirty="0" smtClean="0">
                <a:latin typeface="Calibri" pitchFamily="34" charset="0"/>
                <a:ea typeface="ＭＳ Ｐゴシック" charset="-128"/>
              </a:rPr>
              <a:t>ward </a:t>
            </a:r>
            <a:r>
              <a:rPr lang="en-US" sz="2800" dirty="0">
                <a:latin typeface="Calibri" pitchFamily="34" charset="0"/>
                <a:ea typeface="ＭＳ Ｐゴシック" charset="-128"/>
              </a:rPr>
              <a:t>p</a:t>
            </a:r>
            <a:r>
              <a:rPr lang="en-US" sz="2800" dirty="0" smtClean="0">
                <a:latin typeface="Calibri" pitchFamily="34" charset="0"/>
                <a:ea typeface="ＭＳ Ｐゴシック" charset="-128"/>
              </a:rPr>
              <a:t>ackages</a:t>
            </a:r>
          </a:p>
          <a:p>
            <a:pPr eaLnBrk="1" hangingPunct="1"/>
            <a:r>
              <a:rPr lang="en-US" sz="2800" dirty="0" smtClean="0">
                <a:latin typeface="Calibri" pitchFamily="34" charset="0"/>
                <a:ea typeface="ＭＳ Ｐゴシック" charset="-128"/>
              </a:rPr>
              <a:t>Other available options to pay for college</a:t>
            </a:r>
          </a:p>
          <a:p>
            <a:pPr eaLnBrk="1" hangingPunct="1"/>
            <a:r>
              <a:rPr lang="en-US" sz="2800" dirty="0">
                <a:latin typeface="Calibri" pitchFamily="34" charset="0"/>
                <a:ea typeface="ＭＳ Ｐゴシック" charset="-128"/>
              </a:rPr>
              <a:t>Recommended websites, tools, and search </a:t>
            </a:r>
            <a:r>
              <a:rPr lang="en-US" sz="2800" dirty="0" smtClean="0">
                <a:latin typeface="Calibri" pitchFamily="34" charset="0"/>
                <a:ea typeface="ＭＳ Ｐゴシック" charset="-128"/>
              </a:rPr>
              <a:t>engines</a:t>
            </a:r>
          </a:p>
          <a:p>
            <a:pPr eaLnBrk="1" hangingPunct="1"/>
            <a:r>
              <a:rPr lang="en-US" sz="2800" dirty="0" smtClean="0">
                <a:latin typeface="Calibri" pitchFamily="34" charset="0"/>
                <a:ea typeface="ＭＳ Ｐゴシック" charset="-128"/>
              </a:rPr>
              <a:t>FL Bright Futures and FL Prepaid Programs</a:t>
            </a:r>
            <a:endParaRPr lang="en-US" sz="2800" dirty="0">
              <a:latin typeface="Calibri" pitchFamily="34" charset="0"/>
              <a:ea typeface="ＭＳ Ｐゴシック" charset="-128"/>
            </a:endParaRPr>
          </a:p>
        </p:txBody>
      </p:sp>
      <p:sp>
        <p:nvSpPr>
          <p:cNvPr id="27650" name="Rectangle 2"/>
          <p:cNvSpPr>
            <a:spLocks noGrp="1" noChangeArrowheads="1"/>
          </p:cNvSpPr>
          <p:nvPr>
            <p:ph type="title"/>
          </p:nvPr>
        </p:nvSpPr>
        <p:spPr>
          <a:xfrm>
            <a:off x="609600" y="609600"/>
            <a:ext cx="7924800" cy="990600"/>
          </a:xfrm>
        </p:spPr>
        <p:txBody>
          <a:bodyPr>
            <a:normAutofit fontScale="90000"/>
          </a:bodyPr>
          <a:lstStyle/>
          <a:p>
            <a:pPr algn="ctr" eaLnBrk="1" fontAlgn="auto" hangingPunct="1">
              <a:spcAft>
                <a:spcPts val="0"/>
              </a:spcAft>
              <a:defRPr/>
            </a:pPr>
            <a:r>
              <a:rPr lang="en-US" sz="4900" dirty="0" smtClean="0">
                <a:solidFill>
                  <a:srgbClr val="C00000"/>
                </a:solidFill>
                <a:ea typeface="+mj-ea"/>
              </a:rPr>
              <a:t>Discussion Topics</a:t>
            </a:r>
            <a:r>
              <a:rPr lang="en-US" sz="5400" dirty="0" smtClean="0">
                <a:solidFill>
                  <a:srgbClr val="C00000"/>
                </a:solidFill>
                <a:latin typeface="Calibri" pitchFamily="34" charset="0"/>
                <a:ea typeface="+mj-ea"/>
              </a:rPr>
              <a:t/>
            </a:r>
            <a:br>
              <a:rPr lang="en-US" sz="5400" dirty="0" smtClean="0">
                <a:solidFill>
                  <a:srgbClr val="C00000"/>
                </a:solidFill>
                <a:latin typeface="Calibri" pitchFamily="34" charset="0"/>
                <a:ea typeface="+mj-ea"/>
              </a:rPr>
            </a:br>
            <a:endParaRPr lang="en-US" sz="5400" dirty="0">
              <a:solidFill>
                <a:srgbClr val="C00000"/>
              </a:solidFill>
              <a:latin typeface="Calibri" pitchFamily="34" charset="0"/>
              <a:ea typeface="+mj-ea"/>
            </a:endParaRPr>
          </a:p>
        </p:txBody>
      </p:sp>
      <p:sp>
        <p:nvSpPr>
          <p:cNvPr id="2" name="Slide Number Placeholder 1"/>
          <p:cNvSpPr>
            <a:spLocks noGrp="1"/>
          </p:cNvSpPr>
          <p:nvPr>
            <p:ph type="sldNum" sz="quarter" idx="12"/>
          </p:nvPr>
        </p:nvSpPr>
        <p:spPr/>
        <p:txBody>
          <a:bodyPr/>
          <a:lstStyle/>
          <a:p>
            <a:fld id="{4CA0148F-4265-42F1-A100-4AA9027C220F}" type="slidenum">
              <a:rPr lang="en-US" smtClean="0"/>
              <a:pPr/>
              <a:t>2</a:t>
            </a:fld>
            <a:endParaRPr 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idx="1"/>
          </p:nvPr>
        </p:nvSpPr>
        <p:spPr>
          <a:xfrm>
            <a:off x="457200" y="1905000"/>
            <a:ext cx="8305800" cy="3581400"/>
          </a:xfrm>
        </p:spPr>
        <p:txBody>
          <a:bodyPr>
            <a:normAutofit fontScale="62500" lnSpcReduction="20000"/>
          </a:bodyPr>
          <a:lstStyle/>
          <a:p>
            <a:pPr marL="365760" indent="-256032" eaLnBrk="1" fontAlgn="auto" hangingPunct="1">
              <a:spcAft>
                <a:spcPts val="0"/>
              </a:spcAft>
              <a:buFont typeface="Wingdings" pitchFamily="2" charset="2"/>
              <a:buNone/>
              <a:defRPr/>
            </a:pPr>
            <a:endParaRPr lang="en-US" b="1" dirty="0">
              <a:ea typeface="+mn-ea"/>
            </a:endParaRPr>
          </a:p>
          <a:p>
            <a:pPr marL="365760" indent="-256032" eaLnBrk="1" fontAlgn="auto" hangingPunct="1">
              <a:spcAft>
                <a:spcPts val="0"/>
              </a:spcAft>
              <a:buFont typeface="Wingdings 3"/>
              <a:buChar char=""/>
              <a:defRPr/>
            </a:pPr>
            <a:r>
              <a:rPr lang="en-US" sz="3800" dirty="0" smtClean="0">
                <a:latin typeface="Calibri"/>
                <a:ea typeface="+mn-ea"/>
                <a:cs typeface="Calibri"/>
              </a:rPr>
              <a:t>Students receive e-mail with link to online Student Aid Report</a:t>
            </a:r>
          </a:p>
          <a:p>
            <a:pPr marL="365760" indent="-256032" eaLnBrk="1" fontAlgn="auto" hangingPunct="1">
              <a:spcAft>
                <a:spcPts val="0"/>
              </a:spcAft>
              <a:buFont typeface="Wingdings 3"/>
              <a:buChar char=""/>
              <a:defRPr/>
            </a:pPr>
            <a:r>
              <a:rPr lang="en-US" sz="3800" dirty="0" smtClean="0">
                <a:latin typeface="Calibri"/>
                <a:ea typeface="+mn-ea"/>
                <a:cs typeface="Calibri"/>
              </a:rPr>
              <a:t>Results are sent to schools listed on financial aid application</a:t>
            </a:r>
          </a:p>
          <a:p>
            <a:pPr marL="859536" lvl="2" eaLnBrk="1" fontAlgn="auto" hangingPunct="1">
              <a:spcAft>
                <a:spcPts val="0"/>
              </a:spcAft>
              <a:buFont typeface="Wingdings 2"/>
              <a:buChar char=""/>
              <a:defRPr/>
            </a:pPr>
            <a:r>
              <a:rPr lang="en-US" sz="3100" dirty="0" smtClean="0">
                <a:latin typeface="Calibri"/>
                <a:ea typeface="+mn-ea"/>
                <a:cs typeface="Calibri"/>
              </a:rPr>
              <a:t>Schools’ Financial Aid Offices then “package” aid</a:t>
            </a:r>
          </a:p>
          <a:p>
            <a:pPr marL="859536" lvl="2" eaLnBrk="1" fontAlgn="auto" hangingPunct="1">
              <a:spcAft>
                <a:spcPts val="0"/>
              </a:spcAft>
              <a:buFont typeface="Wingdings 2"/>
              <a:buChar char=""/>
              <a:defRPr/>
            </a:pPr>
            <a:r>
              <a:rPr lang="en-US" sz="3100" dirty="0" smtClean="0">
                <a:latin typeface="Calibri"/>
                <a:ea typeface="+mn-ea"/>
                <a:cs typeface="Calibri"/>
              </a:rPr>
              <a:t>Financial Aid Award Letters or Notices are issued</a:t>
            </a:r>
            <a:endParaRPr lang="en-US" sz="3100" dirty="0">
              <a:latin typeface="Calibri"/>
              <a:ea typeface="+mn-ea"/>
              <a:cs typeface="Calibri"/>
            </a:endParaRPr>
          </a:p>
          <a:p>
            <a:pPr marL="365760" indent="-256032" eaLnBrk="1" fontAlgn="auto" hangingPunct="1">
              <a:spcAft>
                <a:spcPts val="0"/>
              </a:spcAft>
              <a:buFont typeface="Wingdings 3"/>
              <a:buChar char=""/>
              <a:defRPr/>
            </a:pPr>
            <a:r>
              <a:rPr lang="en-US" sz="3800" dirty="0" smtClean="0">
                <a:latin typeface="Calibri"/>
                <a:ea typeface="+mn-ea"/>
                <a:cs typeface="Calibri"/>
              </a:rPr>
              <a:t>Additional forms or steps may be required</a:t>
            </a:r>
            <a:endParaRPr lang="en-US" sz="3800" dirty="0">
              <a:latin typeface="Calibri"/>
              <a:ea typeface="+mn-ea"/>
              <a:cs typeface="Calibri"/>
            </a:endParaRPr>
          </a:p>
          <a:p>
            <a:pPr marL="859536" lvl="2" eaLnBrk="1" fontAlgn="auto" hangingPunct="1">
              <a:spcAft>
                <a:spcPts val="0"/>
              </a:spcAft>
              <a:buFont typeface="Wingdings 2"/>
              <a:buChar char=""/>
              <a:defRPr/>
            </a:pPr>
            <a:r>
              <a:rPr lang="en-US" sz="3100" dirty="0" smtClean="0">
                <a:latin typeface="Calibri"/>
                <a:ea typeface="+mn-ea"/>
                <a:cs typeface="Calibri"/>
              </a:rPr>
              <a:t>Verification of information submitted (verification via IRS Tax Transcript, IRS Tax Receipt, or IRS Data Retrieval Tool)</a:t>
            </a:r>
          </a:p>
          <a:p>
            <a:pPr marL="859536" lvl="2" eaLnBrk="1" fontAlgn="auto" hangingPunct="1">
              <a:spcAft>
                <a:spcPts val="0"/>
              </a:spcAft>
              <a:buFont typeface="Wingdings 2"/>
              <a:buChar char=""/>
              <a:defRPr/>
            </a:pPr>
            <a:r>
              <a:rPr lang="en-US" sz="3100" dirty="0" smtClean="0">
                <a:latin typeface="Calibri"/>
                <a:ea typeface="+mn-ea"/>
                <a:cs typeface="Calibri"/>
              </a:rPr>
              <a:t>Responses to follow-up questions</a:t>
            </a:r>
          </a:p>
          <a:p>
            <a:pPr marL="859536" lvl="2" eaLnBrk="1" fontAlgn="auto" hangingPunct="1">
              <a:spcAft>
                <a:spcPts val="0"/>
              </a:spcAft>
              <a:buFont typeface="Wingdings 2"/>
              <a:buChar char=""/>
              <a:defRPr/>
            </a:pPr>
            <a:r>
              <a:rPr lang="en-US" sz="3100" dirty="0" smtClean="0">
                <a:latin typeface="Calibri"/>
                <a:ea typeface="+mn-ea"/>
                <a:cs typeface="Calibri"/>
              </a:rPr>
              <a:t>FAFSA corrections, if estimated on FAFSA</a:t>
            </a:r>
          </a:p>
          <a:p>
            <a:pPr marL="859536" lvl="2" eaLnBrk="1" fontAlgn="auto" hangingPunct="1">
              <a:spcAft>
                <a:spcPts val="0"/>
              </a:spcAft>
              <a:buFont typeface="Wingdings 2"/>
              <a:buChar char=""/>
              <a:defRPr/>
            </a:pPr>
            <a:r>
              <a:rPr lang="en-US" sz="3100" dirty="0" smtClean="0">
                <a:latin typeface="Calibri"/>
                <a:ea typeface="+mn-ea"/>
                <a:cs typeface="Calibri"/>
              </a:rPr>
              <a:t>Loan Applications</a:t>
            </a:r>
          </a:p>
          <a:p>
            <a:pPr marL="859536" lvl="2" eaLnBrk="1" fontAlgn="auto" hangingPunct="1">
              <a:spcAft>
                <a:spcPts val="0"/>
              </a:spcAft>
              <a:buFont typeface="Wingdings 2" pitchFamily="18" charset="2"/>
              <a:buNone/>
              <a:defRPr/>
            </a:pPr>
            <a:endParaRPr lang="en-US" sz="3100" dirty="0">
              <a:solidFill>
                <a:schemeClr val="tx2"/>
              </a:solidFill>
              <a:ea typeface="+mn-ea"/>
            </a:endParaRPr>
          </a:p>
        </p:txBody>
      </p:sp>
      <p:sp>
        <p:nvSpPr>
          <p:cNvPr id="66562" name="Rectangle 2"/>
          <p:cNvSpPr>
            <a:spLocks noGrp="1" noChangeArrowheads="1"/>
          </p:cNvSpPr>
          <p:nvPr>
            <p:ph type="title"/>
          </p:nvPr>
        </p:nvSpPr>
        <p:spPr>
          <a:xfrm>
            <a:off x="457200" y="152400"/>
            <a:ext cx="8001000" cy="1142999"/>
          </a:xfrm>
        </p:spPr>
        <p:txBody>
          <a:bodyPr>
            <a:normAutofit fontScale="90000"/>
          </a:bodyPr>
          <a:lstStyle/>
          <a:p>
            <a:pPr algn="ctr" eaLnBrk="1" fontAlgn="auto" hangingPunct="1">
              <a:spcAft>
                <a:spcPts val="0"/>
              </a:spcAft>
              <a:defRPr/>
            </a:pPr>
            <a:r>
              <a:rPr lang="en-US" sz="5400" dirty="0">
                <a:solidFill>
                  <a:srgbClr val="FFFF00"/>
                </a:solidFill>
                <a:ea typeface="+mj-ea"/>
              </a:rPr>
              <a:t/>
            </a:r>
            <a:br>
              <a:rPr lang="en-US" sz="5400" dirty="0">
                <a:solidFill>
                  <a:srgbClr val="FFFF00"/>
                </a:solidFill>
                <a:ea typeface="+mj-ea"/>
              </a:rPr>
            </a:br>
            <a:r>
              <a:rPr lang="en-US" sz="4400" b="0" dirty="0" smtClean="0">
                <a:solidFill>
                  <a:srgbClr val="C00000"/>
                </a:solidFill>
                <a:ea typeface="+mj-ea"/>
              </a:rPr>
              <a:t>What happens after you apply for financial aid?</a:t>
            </a:r>
            <a:endParaRPr lang="en-US" sz="4400" b="0" dirty="0">
              <a:solidFill>
                <a:srgbClr val="C00000"/>
              </a:solidFill>
              <a:ea typeface="+mj-ea"/>
            </a:endParaRPr>
          </a:p>
        </p:txBody>
      </p:sp>
      <p:sp>
        <p:nvSpPr>
          <p:cNvPr id="2" name="Slide Number Placeholder 1"/>
          <p:cNvSpPr>
            <a:spLocks noGrp="1"/>
          </p:cNvSpPr>
          <p:nvPr>
            <p:ph type="sldNum" sz="quarter" idx="12"/>
          </p:nvPr>
        </p:nvSpPr>
        <p:spPr/>
        <p:txBody>
          <a:bodyPr/>
          <a:lstStyle/>
          <a:p>
            <a:fld id="{4CA0148F-4265-42F1-A100-4AA9027C220F}" type="slidenum">
              <a:rPr lang="en-US" smtClean="0"/>
              <a:pPr/>
              <a:t>20</a:t>
            </a:fld>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idx="1"/>
          </p:nvPr>
        </p:nvSpPr>
        <p:spPr>
          <a:xfrm>
            <a:off x="685800" y="1905001"/>
            <a:ext cx="8229600" cy="3581399"/>
          </a:xfrm>
        </p:spPr>
        <p:txBody>
          <a:bodyPr>
            <a:normAutofit fontScale="47500" lnSpcReduction="20000"/>
          </a:bodyPr>
          <a:lstStyle/>
          <a:p>
            <a:pPr marL="365760" indent="-256032" eaLnBrk="1" fontAlgn="auto" hangingPunct="1">
              <a:spcAft>
                <a:spcPts val="0"/>
              </a:spcAft>
              <a:buFont typeface="Wingdings" pitchFamily="2" charset="2"/>
              <a:buNone/>
              <a:defRPr/>
            </a:pPr>
            <a:endParaRPr lang="en-US" sz="4500" b="1" dirty="0">
              <a:ea typeface="+mn-ea"/>
            </a:endParaRPr>
          </a:p>
          <a:p>
            <a:pPr marL="365760" indent="-256032" eaLnBrk="1" fontAlgn="auto" hangingPunct="1">
              <a:spcAft>
                <a:spcPts val="0"/>
              </a:spcAft>
              <a:buFont typeface="Wingdings 3"/>
              <a:buChar char=""/>
              <a:defRPr/>
            </a:pPr>
            <a:r>
              <a:rPr lang="en-US" sz="4500" dirty="0" smtClean="0">
                <a:latin typeface="Calibri"/>
                <a:ea typeface="+mn-ea"/>
                <a:cs typeface="Calibri"/>
              </a:rPr>
              <a:t>Compare Financial Aid Awards</a:t>
            </a:r>
          </a:p>
          <a:p>
            <a:pPr marL="822516" lvl="1" indent="-457200" eaLnBrk="1" fontAlgn="auto" hangingPunct="1">
              <a:spcAft>
                <a:spcPts val="0"/>
              </a:spcAft>
              <a:defRPr/>
            </a:pPr>
            <a:r>
              <a:rPr lang="en-US" sz="3300" dirty="0" smtClean="0">
                <a:latin typeface="Calibri"/>
                <a:ea typeface="+mn-ea"/>
                <a:cs typeface="Calibri"/>
              </a:rPr>
              <a:t>Focus on Net Price, Unmet Need, Loans vs. Grants, Scholarships, Work-Study</a:t>
            </a:r>
          </a:p>
          <a:p>
            <a:pPr marL="365760" indent="-256032" eaLnBrk="1" fontAlgn="auto" hangingPunct="1">
              <a:spcAft>
                <a:spcPts val="0"/>
              </a:spcAft>
              <a:buFont typeface="Wingdings 3"/>
              <a:buChar char=""/>
              <a:defRPr/>
            </a:pPr>
            <a:r>
              <a:rPr lang="en-US" sz="4500" dirty="0" smtClean="0">
                <a:latin typeface="Calibri"/>
                <a:ea typeface="+mn-ea"/>
                <a:cs typeface="Calibri"/>
              </a:rPr>
              <a:t>Use tools</a:t>
            </a:r>
          </a:p>
          <a:p>
            <a:pPr marL="822516" lvl="1" indent="-457200" eaLnBrk="1" fontAlgn="auto" hangingPunct="1">
              <a:spcAft>
                <a:spcPts val="0"/>
              </a:spcAft>
              <a:defRPr/>
            </a:pPr>
            <a:r>
              <a:rPr lang="en-US" sz="3300" dirty="0" smtClean="0">
                <a:latin typeface="Calibri"/>
                <a:ea typeface="+mn-ea"/>
                <a:cs typeface="Calibri"/>
              </a:rPr>
              <a:t>College Navigator, College Scorecard, and Loan Repayment Calculators</a:t>
            </a:r>
          </a:p>
          <a:p>
            <a:pPr marL="365760" indent="-256032" eaLnBrk="1" fontAlgn="auto" hangingPunct="1">
              <a:spcAft>
                <a:spcPts val="0"/>
              </a:spcAft>
              <a:buFont typeface="Wingdings 3"/>
              <a:buChar char=""/>
              <a:defRPr/>
            </a:pPr>
            <a:r>
              <a:rPr lang="en-US" sz="4500" dirty="0" smtClean="0">
                <a:latin typeface="Calibri"/>
                <a:ea typeface="+mn-ea"/>
                <a:cs typeface="Calibri"/>
              </a:rPr>
              <a:t>Communicate with Financial Aid Office; “Ask and ask again”</a:t>
            </a:r>
          </a:p>
          <a:p>
            <a:pPr marL="822516" lvl="1" indent="-457200" eaLnBrk="1" fontAlgn="auto" hangingPunct="1">
              <a:spcAft>
                <a:spcPts val="0"/>
              </a:spcAft>
              <a:defRPr/>
            </a:pPr>
            <a:r>
              <a:rPr lang="en-US" sz="3300" dirty="0" smtClean="0">
                <a:latin typeface="Calibri"/>
                <a:ea typeface="+mn-ea"/>
                <a:cs typeface="Calibri"/>
              </a:rPr>
              <a:t>Consider multiple funding sources and strategies</a:t>
            </a:r>
          </a:p>
          <a:p>
            <a:pPr marL="822516" lvl="1" indent="-457200" eaLnBrk="1" fontAlgn="auto" hangingPunct="1">
              <a:spcAft>
                <a:spcPts val="0"/>
              </a:spcAft>
              <a:defRPr/>
            </a:pPr>
            <a:r>
              <a:rPr lang="en-US" sz="3300" dirty="0" smtClean="0">
                <a:latin typeface="Calibri"/>
                <a:ea typeface="+mn-ea"/>
                <a:cs typeface="Calibri"/>
              </a:rPr>
              <a:t>Use appeal process if family circumstances change</a:t>
            </a:r>
          </a:p>
          <a:p>
            <a:pPr marL="365760" indent="-256032" eaLnBrk="1" fontAlgn="auto" hangingPunct="1">
              <a:spcAft>
                <a:spcPts val="0"/>
              </a:spcAft>
              <a:buFont typeface="Wingdings 3"/>
              <a:buChar char=""/>
              <a:defRPr/>
            </a:pPr>
            <a:r>
              <a:rPr lang="en-US" sz="4500" dirty="0" smtClean="0">
                <a:latin typeface="Calibri"/>
                <a:ea typeface="+mn-ea"/>
                <a:cs typeface="Calibri"/>
              </a:rPr>
              <a:t>Understand terms and conditions of all aid awarded</a:t>
            </a:r>
          </a:p>
          <a:p>
            <a:pPr marL="365760" indent="-256032" eaLnBrk="1" fontAlgn="auto" hangingPunct="1">
              <a:spcAft>
                <a:spcPts val="0"/>
              </a:spcAft>
              <a:buFont typeface="Wingdings 3"/>
              <a:buChar char=""/>
              <a:defRPr/>
            </a:pPr>
            <a:r>
              <a:rPr lang="en-US" sz="4500" dirty="0" smtClean="0">
                <a:latin typeface="Calibri"/>
                <a:cs typeface="Calibri"/>
              </a:rPr>
              <a:t>Respond </a:t>
            </a:r>
            <a:r>
              <a:rPr lang="en-US" sz="4500" dirty="0">
                <a:latin typeface="Calibri"/>
                <a:cs typeface="Calibri"/>
              </a:rPr>
              <a:t>to offers of aid (and admission)</a:t>
            </a:r>
          </a:p>
          <a:p>
            <a:pPr marL="822516" lvl="1" indent="-457200" eaLnBrk="1" fontAlgn="auto" hangingPunct="1">
              <a:spcAft>
                <a:spcPts val="0"/>
              </a:spcAft>
              <a:defRPr/>
            </a:pPr>
            <a:r>
              <a:rPr lang="en-US" sz="3300" dirty="0">
                <a:latin typeface="Calibri"/>
                <a:cs typeface="Calibri"/>
              </a:rPr>
              <a:t>Complete follow</a:t>
            </a:r>
            <a:r>
              <a:rPr lang="en-US" sz="3300" dirty="0" smtClean="0">
                <a:latin typeface="Calibri"/>
                <a:cs typeface="Calibri"/>
              </a:rPr>
              <a:t>-up </a:t>
            </a:r>
            <a:r>
              <a:rPr lang="en-US" sz="3300" dirty="0">
                <a:latin typeface="Calibri"/>
                <a:cs typeface="Calibri"/>
              </a:rPr>
              <a:t>steps to secure offered aid</a:t>
            </a:r>
          </a:p>
          <a:p>
            <a:pPr marL="822516" lvl="1" indent="-457200" eaLnBrk="1" fontAlgn="auto" hangingPunct="1">
              <a:spcAft>
                <a:spcPts val="0"/>
              </a:spcAft>
              <a:defRPr/>
            </a:pPr>
            <a:r>
              <a:rPr lang="en-US" sz="3300" dirty="0">
                <a:latin typeface="Calibri"/>
                <a:cs typeface="Calibri"/>
              </a:rPr>
              <a:t>Notify </a:t>
            </a:r>
            <a:r>
              <a:rPr lang="en-US" sz="3300" dirty="0" smtClean="0">
                <a:latin typeface="Calibri"/>
                <a:cs typeface="Calibri"/>
              </a:rPr>
              <a:t>your chosen school </a:t>
            </a:r>
            <a:r>
              <a:rPr lang="en-US" sz="3300" dirty="0">
                <a:latin typeface="Calibri"/>
                <a:cs typeface="Calibri"/>
              </a:rPr>
              <a:t>of outside </a:t>
            </a:r>
            <a:r>
              <a:rPr lang="en-US" sz="3300" dirty="0" smtClean="0">
                <a:latin typeface="Calibri"/>
                <a:cs typeface="Calibri"/>
              </a:rPr>
              <a:t>scholarships</a:t>
            </a:r>
            <a:endParaRPr lang="en-US" sz="3300" dirty="0">
              <a:latin typeface="Calibri"/>
              <a:ea typeface="+mn-ea"/>
              <a:cs typeface="Calibri"/>
            </a:endParaRPr>
          </a:p>
          <a:p>
            <a:pPr marL="859536" lvl="2" eaLnBrk="1" fontAlgn="auto" hangingPunct="1">
              <a:spcAft>
                <a:spcPts val="0"/>
              </a:spcAft>
              <a:buFont typeface="Wingdings 2" pitchFamily="18" charset="2"/>
              <a:buNone/>
              <a:defRPr/>
            </a:pPr>
            <a:endParaRPr lang="en-US" sz="3100" dirty="0">
              <a:solidFill>
                <a:schemeClr val="tx2"/>
              </a:solidFill>
              <a:ea typeface="+mn-ea"/>
            </a:endParaRPr>
          </a:p>
        </p:txBody>
      </p:sp>
      <p:sp>
        <p:nvSpPr>
          <p:cNvPr id="66562" name="Rectangle 2"/>
          <p:cNvSpPr>
            <a:spLocks noGrp="1" noChangeArrowheads="1"/>
          </p:cNvSpPr>
          <p:nvPr>
            <p:ph type="title"/>
          </p:nvPr>
        </p:nvSpPr>
        <p:spPr>
          <a:xfrm>
            <a:off x="457200" y="152400"/>
            <a:ext cx="8001000" cy="1142999"/>
          </a:xfrm>
        </p:spPr>
        <p:txBody>
          <a:bodyPr>
            <a:normAutofit fontScale="90000"/>
          </a:bodyPr>
          <a:lstStyle/>
          <a:p>
            <a:pPr algn="ctr" eaLnBrk="1" fontAlgn="auto" hangingPunct="1">
              <a:spcAft>
                <a:spcPts val="0"/>
              </a:spcAft>
              <a:defRPr/>
            </a:pPr>
            <a:r>
              <a:rPr lang="en-US" sz="5400" dirty="0">
                <a:solidFill>
                  <a:srgbClr val="FFFF00"/>
                </a:solidFill>
                <a:ea typeface="+mj-ea"/>
              </a:rPr>
              <a:t/>
            </a:r>
            <a:br>
              <a:rPr lang="en-US" sz="5400" dirty="0">
                <a:solidFill>
                  <a:srgbClr val="FFFF00"/>
                </a:solidFill>
                <a:ea typeface="+mj-ea"/>
              </a:rPr>
            </a:br>
            <a:r>
              <a:rPr lang="en-US" sz="4400" b="0" dirty="0" smtClean="0">
                <a:solidFill>
                  <a:srgbClr val="C00000"/>
                </a:solidFill>
                <a:ea typeface="+mj-ea"/>
              </a:rPr>
              <a:t>Understanding Your </a:t>
            </a:r>
            <a:br>
              <a:rPr lang="en-US" sz="4400" b="0" dirty="0" smtClean="0">
                <a:solidFill>
                  <a:srgbClr val="C00000"/>
                </a:solidFill>
                <a:ea typeface="+mj-ea"/>
              </a:rPr>
            </a:br>
            <a:r>
              <a:rPr lang="en-US" sz="4400" b="0" dirty="0" smtClean="0">
                <a:solidFill>
                  <a:srgbClr val="C00000"/>
                </a:solidFill>
                <a:ea typeface="+mj-ea"/>
              </a:rPr>
              <a:t>Financial Aid Award</a:t>
            </a:r>
            <a:endParaRPr lang="en-US" sz="4400" b="0" dirty="0">
              <a:solidFill>
                <a:srgbClr val="C00000"/>
              </a:solidFill>
              <a:ea typeface="+mj-ea"/>
            </a:endParaRPr>
          </a:p>
        </p:txBody>
      </p:sp>
      <p:sp>
        <p:nvSpPr>
          <p:cNvPr id="2" name="Slide Number Placeholder 1"/>
          <p:cNvSpPr>
            <a:spLocks noGrp="1"/>
          </p:cNvSpPr>
          <p:nvPr>
            <p:ph type="sldNum" sz="quarter" idx="12"/>
          </p:nvPr>
        </p:nvSpPr>
        <p:spPr/>
        <p:txBody>
          <a:bodyPr/>
          <a:lstStyle/>
          <a:p>
            <a:fld id="{4CA0148F-4265-42F1-A100-4AA9027C220F}" type="slidenum">
              <a:rPr lang="en-US" smtClean="0"/>
              <a:pPr/>
              <a:t>21</a:t>
            </a:fld>
            <a:endParaRPr lang="en-US"/>
          </a:p>
        </p:txBody>
      </p:sp>
    </p:spTree>
    <p:extLst>
      <p:ext uri="{BB962C8B-B14F-4D97-AF65-F5344CB8AC3E}">
        <p14:creationId xmlns:p14="http://schemas.microsoft.com/office/powerpoint/2010/main" val="199745099"/>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pPr algn="ctr">
              <a:defRPr/>
            </a:pPr>
            <a:r>
              <a:rPr lang="en-US" sz="2800" dirty="0" smtClean="0">
                <a:solidFill>
                  <a:srgbClr val="C00000"/>
                </a:solidFill>
                <a:ea typeface="+mj-ea"/>
              </a:rPr>
              <a:t>A Comparison of Example </a:t>
            </a:r>
            <a:r>
              <a:rPr lang="en-US" sz="2800" dirty="0">
                <a:solidFill>
                  <a:srgbClr val="C00000"/>
                </a:solidFill>
                <a:ea typeface="+mj-ea"/>
              </a:rPr>
              <a:t>F</a:t>
            </a:r>
            <a:r>
              <a:rPr lang="en-US" sz="2800" dirty="0" smtClean="0">
                <a:solidFill>
                  <a:srgbClr val="C00000"/>
                </a:solidFill>
                <a:ea typeface="+mj-ea"/>
              </a:rPr>
              <a:t>inancial </a:t>
            </a:r>
            <a:r>
              <a:rPr lang="en-US" sz="2800" dirty="0">
                <a:solidFill>
                  <a:srgbClr val="C00000"/>
                </a:solidFill>
                <a:ea typeface="+mj-ea"/>
              </a:rPr>
              <a:t>A</a:t>
            </a:r>
            <a:r>
              <a:rPr lang="en-US" sz="2800" dirty="0" smtClean="0">
                <a:solidFill>
                  <a:srgbClr val="C00000"/>
                </a:solidFill>
                <a:ea typeface="+mj-ea"/>
              </a:rPr>
              <a:t>id </a:t>
            </a:r>
            <a:r>
              <a:rPr lang="en-US" sz="2800" dirty="0">
                <a:solidFill>
                  <a:srgbClr val="C00000"/>
                </a:solidFill>
                <a:ea typeface="+mj-ea"/>
              </a:rPr>
              <a:t>A</a:t>
            </a:r>
            <a:r>
              <a:rPr lang="en-US" sz="2800" dirty="0" smtClean="0">
                <a:solidFill>
                  <a:srgbClr val="C00000"/>
                </a:solidFill>
                <a:ea typeface="+mj-ea"/>
              </a:rPr>
              <a:t>wards</a:t>
            </a:r>
            <a:endParaRPr lang="en-US" sz="2800" dirty="0">
              <a:ea typeface="+mj-ea"/>
            </a:endParaRPr>
          </a:p>
        </p:txBody>
      </p:sp>
      <p:graphicFrame>
        <p:nvGraphicFramePr>
          <p:cNvPr id="4" name="Table Placeholder 3"/>
          <p:cNvGraphicFramePr>
            <a:graphicFrameLocks noGrp="1"/>
          </p:cNvGraphicFramePr>
          <p:nvPr>
            <p:ph type="tbl" idx="1"/>
            <p:extLst>
              <p:ext uri="{D42A27DB-BD31-4B8C-83A1-F6EECF244321}">
                <p14:modId xmlns:p14="http://schemas.microsoft.com/office/powerpoint/2010/main" val="1048924589"/>
              </p:ext>
            </p:extLst>
          </p:nvPr>
        </p:nvGraphicFramePr>
        <p:xfrm>
          <a:off x="381000" y="838200"/>
          <a:ext cx="8458200" cy="5110165"/>
        </p:xfrm>
        <a:graphic>
          <a:graphicData uri="http://schemas.openxmlformats.org/drawingml/2006/table">
            <a:tbl>
              <a:tblPr/>
              <a:tblGrid>
                <a:gridCol w="2441575"/>
                <a:gridCol w="1301750"/>
                <a:gridCol w="1571625"/>
                <a:gridCol w="1571625"/>
                <a:gridCol w="1571625"/>
              </a:tblGrid>
              <a:tr h="396875">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rgbClr val="000000"/>
                          </a:solidFill>
                          <a:effectLst/>
                          <a:latin typeface="Lucida Sans Unicode" pitchFamily="34" charset="0"/>
                          <a:ea typeface="ＭＳ Ｐゴシック" charset="-128"/>
                        </a:rPr>
                        <a:t> </a:t>
                      </a:r>
                    </a:p>
                  </a:txBody>
                  <a:tcPr marL="9525" marR="9525" marT="9525" marB="0"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FAD9CD"/>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rgbClr val="000000"/>
                          </a:solidFill>
                          <a:effectLst/>
                          <a:latin typeface="Lucida Sans Unicode" pitchFamily="34" charset="0"/>
                          <a:ea typeface="ＭＳ Ｐゴシック" charset="-128"/>
                        </a:rPr>
                        <a:t>Private #1</a:t>
                      </a:r>
                    </a:p>
                  </a:txBody>
                  <a:tcPr marL="9525" marR="9525" marT="9525" marB="0"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FAD9CD"/>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rgbClr val="000000"/>
                          </a:solidFill>
                          <a:effectLst/>
                          <a:latin typeface="Lucida Sans Unicode" pitchFamily="34" charset="0"/>
                          <a:ea typeface="ＭＳ Ｐゴシック" charset="-128"/>
                        </a:rPr>
                        <a:t>Private #2</a:t>
                      </a:r>
                    </a:p>
                  </a:txBody>
                  <a:tcPr marL="9525" marR="9525" marT="9525" marB="0"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FAD9CD"/>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rgbClr val="000000"/>
                          </a:solidFill>
                          <a:effectLst/>
                          <a:latin typeface="Lucida Sans Unicode" pitchFamily="34" charset="0"/>
                          <a:ea typeface="ＭＳ Ｐゴシック" charset="-128"/>
                        </a:rPr>
                        <a:t>Private #3</a:t>
                      </a:r>
                    </a:p>
                  </a:txBody>
                  <a:tcPr marL="9525" marR="9525" marT="9525" marB="0"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FAD9CD"/>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rgbClr val="000000"/>
                          </a:solidFill>
                          <a:effectLst/>
                          <a:latin typeface="Lucida Sans Unicode" pitchFamily="34" charset="0"/>
                          <a:ea typeface="ＭＳ Ｐゴシック" charset="-128"/>
                        </a:rPr>
                        <a:t>Public U.</a:t>
                      </a:r>
                    </a:p>
                  </a:txBody>
                  <a:tcPr marL="9525" marR="9525" marT="9525" marB="0"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FAD9CD"/>
                    </a:solidFill>
                  </a:tcPr>
                </a:tc>
              </a:tr>
              <a:tr h="3968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smtClean="0">
                          <a:ln>
                            <a:noFill/>
                          </a:ln>
                          <a:solidFill>
                            <a:srgbClr val="000000"/>
                          </a:solidFill>
                          <a:effectLst/>
                          <a:latin typeface="Lucida Sans Unicode" pitchFamily="34" charset="0"/>
                          <a:ea typeface="ＭＳ Ｐゴシック" charset="-128"/>
                        </a:rPr>
                        <a:t>Total Cost</a:t>
                      </a:r>
                    </a:p>
                  </a:txBody>
                  <a:tcPr marL="9525" marR="9525" marT="9525" marB="0" anchor="b"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Lucida Sans Unicode" pitchFamily="34" charset="0"/>
                          <a:ea typeface="ＭＳ Ｐゴシック" charset="-128"/>
                        </a:rPr>
                        <a:t>$57,608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Lucida Sans Unicode" pitchFamily="34" charset="0"/>
                          <a:ea typeface="ＭＳ Ｐゴシック" charset="-128"/>
                        </a:rPr>
                        <a:t>$60,500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Lucida Sans Unicode" pitchFamily="34" charset="0"/>
                          <a:ea typeface="ＭＳ Ｐゴシック" charset="-128"/>
                        </a:rPr>
                        <a:t>$42,000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Lucida Sans Unicode" pitchFamily="34" charset="0"/>
                          <a:ea typeface="ＭＳ Ｐゴシック" charset="-128"/>
                        </a:rPr>
                        <a:t>$20,550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3968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smtClean="0">
                          <a:ln>
                            <a:noFill/>
                          </a:ln>
                          <a:solidFill>
                            <a:srgbClr val="000000"/>
                          </a:solidFill>
                          <a:effectLst/>
                          <a:latin typeface="Lucida Sans Unicode" pitchFamily="34" charset="0"/>
                          <a:ea typeface="ＭＳ Ｐゴシック" charset="-128"/>
                        </a:rPr>
                        <a:t>Family Contribution (EFC)</a:t>
                      </a:r>
                    </a:p>
                  </a:txBody>
                  <a:tcPr marL="9525" marR="9525" marT="9525" marB="0" anchor="b"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Lucida Sans Unicode" pitchFamily="34" charset="0"/>
                          <a:ea typeface="ＭＳ Ｐゴシック" charset="-128"/>
                        </a:rPr>
                        <a:t>$10,000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Lucida Sans Unicode" pitchFamily="34" charset="0"/>
                          <a:ea typeface="ＭＳ Ｐゴシック" charset="-128"/>
                        </a:rPr>
                        <a:t>$10,000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Lucida Sans Unicode" pitchFamily="34" charset="0"/>
                          <a:ea typeface="ＭＳ Ｐゴシック" charset="-128"/>
                        </a:rPr>
                        <a:t>$10,000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Lucida Sans Unicode" pitchFamily="34" charset="0"/>
                          <a:ea typeface="ＭＳ Ｐゴシック" charset="-128"/>
                        </a:rPr>
                        <a:t>$10,000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Lucida Sans Unicode" pitchFamily="34" charset="0"/>
                          <a:ea typeface="ＭＳ Ｐゴシック" charset="-128"/>
                        </a:rPr>
                        <a:t> </a:t>
                      </a:r>
                    </a:p>
                  </a:txBody>
                  <a:tcPr marL="9525" marR="9525" marT="9525" marB="0" anchor="b"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AD9CD"/>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Lucida Sans Unicode" pitchFamily="34" charset="0"/>
                          <a:ea typeface="ＭＳ Ｐゴシック" charset="-128"/>
                        </a:rPr>
                        <a:t>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AD9CD"/>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Lucida Sans Unicode" pitchFamily="34" charset="0"/>
                          <a:ea typeface="ＭＳ Ｐゴシック" charset="-128"/>
                        </a:rPr>
                        <a:t>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AD9CD"/>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Lucida Sans Unicode" pitchFamily="34" charset="0"/>
                          <a:ea typeface="ＭＳ Ｐゴシック" charset="-128"/>
                        </a:rPr>
                        <a:t>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AD9CD"/>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Lucida Sans Unicode" pitchFamily="34" charset="0"/>
                          <a:ea typeface="ＭＳ Ｐゴシック" charset="-128"/>
                        </a:rPr>
                        <a:t>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AD9CD"/>
                    </a:solidFill>
                  </a:tcPr>
                </a:tc>
              </a:tr>
              <a:tr h="3968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smtClean="0">
                          <a:ln>
                            <a:noFill/>
                          </a:ln>
                          <a:solidFill>
                            <a:srgbClr val="000000"/>
                          </a:solidFill>
                          <a:effectLst/>
                          <a:latin typeface="Lucida Sans Unicode" pitchFamily="34" charset="0"/>
                          <a:ea typeface="ＭＳ Ｐゴシック" charset="-128"/>
                        </a:rPr>
                        <a:t>Financial need</a:t>
                      </a:r>
                    </a:p>
                  </a:txBody>
                  <a:tcPr marL="9525" marR="9525" marT="9525" marB="0" anchor="b"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Lucida Sans Unicode" pitchFamily="34" charset="0"/>
                          <a:ea typeface="ＭＳ Ｐゴシック" charset="-128"/>
                        </a:rPr>
                        <a:t>$47,608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Lucida Sans Unicode" pitchFamily="34" charset="0"/>
                          <a:ea typeface="ＭＳ Ｐゴシック" charset="-128"/>
                        </a:rPr>
                        <a:t>$50,500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Lucida Sans Unicode" pitchFamily="34" charset="0"/>
                          <a:ea typeface="ＭＳ Ｐゴシック" charset="-128"/>
                        </a:rPr>
                        <a:t>$32,000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Lucida Sans Unicode" pitchFamily="34" charset="0"/>
                          <a:ea typeface="ＭＳ Ｐゴシック" charset="-128"/>
                        </a:rPr>
                        <a:t>$10,550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Lucida Sans Unicode" pitchFamily="34" charset="0"/>
                          <a:ea typeface="ＭＳ Ｐゴシック" charset="-128"/>
                        </a:rPr>
                        <a:t> </a:t>
                      </a:r>
                    </a:p>
                  </a:txBody>
                  <a:tcPr marL="9525" marR="9525" marT="9525" marB="0" anchor="b"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AD9CD"/>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Lucida Sans Unicode" pitchFamily="34" charset="0"/>
                          <a:ea typeface="ＭＳ Ｐゴシック" charset="-128"/>
                        </a:rPr>
                        <a:t>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AD9CD"/>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Lucida Sans Unicode" pitchFamily="34" charset="0"/>
                          <a:ea typeface="ＭＳ Ｐゴシック" charset="-128"/>
                        </a:rPr>
                        <a:t>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AD9CD"/>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Lucida Sans Unicode" pitchFamily="34" charset="0"/>
                          <a:ea typeface="ＭＳ Ｐゴシック" charset="-128"/>
                        </a:rPr>
                        <a:t>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AD9CD"/>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Lucida Sans Unicode" pitchFamily="34" charset="0"/>
                          <a:ea typeface="ＭＳ Ｐゴシック" charset="-128"/>
                        </a:rPr>
                        <a:t>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AD9CD"/>
                    </a:solidFill>
                  </a:tcPr>
                </a:tc>
              </a:tr>
              <a:tr h="3968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smtClean="0">
                          <a:ln>
                            <a:noFill/>
                          </a:ln>
                          <a:solidFill>
                            <a:srgbClr val="000000"/>
                          </a:solidFill>
                          <a:effectLst/>
                          <a:latin typeface="Lucida Sans Unicode" pitchFamily="34" charset="0"/>
                          <a:ea typeface="ＭＳ Ｐゴシック" charset="-128"/>
                        </a:rPr>
                        <a:t>Merit aid</a:t>
                      </a:r>
                    </a:p>
                  </a:txBody>
                  <a:tcPr marL="9525" marR="9525" marT="9525" marB="0" anchor="b"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Lucida Sans Unicode" pitchFamily="34" charset="0"/>
                          <a:ea typeface="ＭＳ Ｐゴシック" charset="-128"/>
                        </a:rPr>
                        <a:t>        $0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Lucida Sans Unicode" pitchFamily="34" charset="0"/>
                          <a:ea typeface="ＭＳ Ｐゴシック" charset="-128"/>
                        </a:rPr>
                        <a:t>         $0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Lucida Sans Unicode" pitchFamily="34" charset="0"/>
                          <a:ea typeface="ＭＳ Ｐゴシック" charset="-128"/>
                        </a:rPr>
                        <a:t>$12,000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Lucida Sans Unicode" pitchFamily="34" charset="0"/>
                          <a:ea typeface="ＭＳ Ｐゴシック" charset="-128"/>
                        </a:rPr>
                        <a:t>  $3,090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968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000000"/>
                          </a:solidFill>
                          <a:effectLst/>
                          <a:latin typeface="Lucida Sans Unicode" pitchFamily="34" charset="0"/>
                          <a:ea typeface="ＭＳ Ｐゴシック" charset="-128"/>
                        </a:rPr>
                        <a:t>Need-based grant</a:t>
                      </a:r>
                    </a:p>
                  </a:txBody>
                  <a:tcPr marL="9525" marR="9525" marT="9525" marB="0" anchor="b"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Lucida Sans Unicode" pitchFamily="34" charset="0"/>
                          <a:ea typeface="ＭＳ Ｐゴシック" charset="-128"/>
                        </a:rPr>
                        <a:t>$45,508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Lucida Sans Unicode" pitchFamily="34" charset="0"/>
                          <a:ea typeface="ＭＳ Ｐゴシック" charset="-128"/>
                        </a:rPr>
                        <a:t>$44,500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Lucida Sans Unicode" pitchFamily="34" charset="0"/>
                          <a:ea typeface="ＭＳ Ｐゴシック" charset="-128"/>
                        </a:rPr>
                        <a:t>$10,000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Lucida Sans Unicode" pitchFamily="34" charset="0"/>
                          <a:ea typeface="ＭＳ Ｐゴシック" charset="-128"/>
                        </a:rPr>
                        <a:t>     $500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968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smtClean="0">
                          <a:ln>
                            <a:noFill/>
                          </a:ln>
                          <a:solidFill>
                            <a:srgbClr val="000000"/>
                          </a:solidFill>
                          <a:effectLst/>
                          <a:latin typeface="Lucida Sans Unicode" pitchFamily="34" charset="0"/>
                          <a:ea typeface="ＭＳ Ｐゴシック" charset="-128"/>
                        </a:rPr>
                        <a:t>Student loan</a:t>
                      </a:r>
                    </a:p>
                  </a:txBody>
                  <a:tcPr marL="9525" marR="9525" marT="9525" marB="0" anchor="b"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Lucida Sans Unicode" pitchFamily="34" charset="0"/>
                          <a:ea typeface="ＭＳ Ｐゴシック" charset="-128"/>
                        </a:rPr>
                        <a:t>         $0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Lucida Sans Unicode" pitchFamily="34" charset="0"/>
                          <a:ea typeface="ＭＳ Ｐゴシック" charset="-128"/>
                        </a:rPr>
                        <a:t>  $4,000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Lucida Sans Unicode" pitchFamily="34" charset="0"/>
                          <a:ea typeface="ＭＳ Ｐゴシック" charset="-128"/>
                        </a:rPr>
                        <a:t>  $5,500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Lucida Sans Unicode" pitchFamily="34" charset="0"/>
                          <a:ea typeface="ＭＳ Ｐゴシック" charset="-128"/>
                        </a:rPr>
                        <a:t>  $4,000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968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000000"/>
                          </a:solidFill>
                          <a:effectLst/>
                          <a:latin typeface="Lucida Sans Unicode" pitchFamily="34" charset="0"/>
                          <a:ea typeface="ＭＳ Ｐゴシック" charset="-128"/>
                        </a:rPr>
                        <a:t>Work-Study</a:t>
                      </a:r>
                    </a:p>
                  </a:txBody>
                  <a:tcPr marL="9525" marR="9525" marT="9525" marB="0" anchor="b"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Lucida Sans Unicode" pitchFamily="34" charset="0"/>
                          <a:ea typeface="ＭＳ Ｐゴシック" charset="-128"/>
                        </a:rPr>
                        <a:t>  $2,100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Lucida Sans Unicode" pitchFamily="34" charset="0"/>
                          <a:ea typeface="ＭＳ Ｐゴシック" charset="-128"/>
                        </a:rPr>
                        <a:t>  $2,000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Lucida Sans Unicode" pitchFamily="34" charset="0"/>
                          <a:ea typeface="ＭＳ Ｐゴシック" charset="-128"/>
                        </a:rPr>
                        <a:t>  $2,000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Lucida Sans Unicode" pitchFamily="34" charset="0"/>
                          <a:ea typeface="ＭＳ Ｐゴシック" charset="-128"/>
                        </a:rPr>
                        <a:t>  $2,000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Lucida Sans Unicode" pitchFamily="34" charset="0"/>
                          <a:ea typeface="ＭＳ Ｐゴシック" charset="-128"/>
                        </a:rPr>
                        <a:t> </a:t>
                      </a:r>
                    </a:p>
                  </a:txBody>
                  <a:tcPr marL="9525" marR="9525" marT="9525" marB="0" anchor="b"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AD9CD"/>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Lucida Sans Unicode" pitchFamily="34" charset="0"/>
                          <a:ea typeface="ＭＳ Ｐゴシック" charset="-128"/>
                        </a:rPr>
                        <a:t>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AD9CD"/>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Lucida Sans Unicode" pitchFamily="34" charset="0"/>
                          <a:ea typeface="ＭＳ Ｐゴシック" charset="-128"/>
                        </a:rPr>
                        <a:t>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AD9CD"/>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Lucida Sans Unicode" pitchFamily="34" charset="0"/>
                          <a:ea typeface="ＭＳ Ｐゴシック" charset="-128"/>
                        </a:rPr>
                        <a:t>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AD9CD"/>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Lucida Sans Unicode" pitchFamily="34" charset="0"/>
                          <a:ea typeface="ＭＳ Ｐゴシック" charset="-128"/>
                        </a:rPr>
                        <a:t>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AD9CD"/>
                    </a:solidFill>
                  </a:tcPr>
                </a:tc>
              </a:tr>
              <a:tr h="3968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smtClean="0">
                          <a:ln>
                            <a:noFill/>
                          </a:ln>
                          <a:solidFill>
                            <a:srgbClr val="000000"/>
                          </a:solidFill>
                          <a:effectLst/>
                          <a:latin typeface="Lucida Sans Unicode" pitchFamily="34" charset="0"/>
                          <a:ea typeface="ＭＳ Ｐゴシック" charset="-128"/>
                        </a:rPr>
                        <a:t>Total aid</a:t>
                      </a:r>
                    </a:p>
                  </a:txBody>
                  <a:tcPr marL="9525" marR="9525" marT="9525" marB="0" anchor="b"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Lucida Sans Unicode" pitchFamily="34" charset="0"/>
                          <a:ea typeface="ＭＳ Ｐゴシック" charset="-128"/>
                        </a:rPr>
                        <a:t>$47,608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Lucida Sans Unicode" pitchFamily="34" charset="0"/>
                          <a:ea typeface="ＭＳ Ｐゴシック" charset="-128"/>
                        </a:rPr>
                        <a:t>$50,500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Lucida Sans Unicode" pitchFamily="34" charset="0"/>
                          <a:ea typeface="ＭＳ Ｐゴシック" charset="-128"/>
                        </a:rPr>
                        <a:t>$29,500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Lucida Sans Unicode" pitchFamily="34" charset="0"/>
                          <a:ea typeface="ＭＳ Ｐゴシック" charset="-128"/>
                        </a:rPr>
                        <a:t>  $9,590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Lucida Sans Unicode" pitchFamily="34" charset="0"/>
                          <a:ea typeface="ＭＳ Ｐゴシック" charset="-128"/>
                        </a:rPr>
                        <a:t> </a:t>
                      </a:r>
                    </a:p>
                  </a:txBody>
                  <a:tcPr marL="9525" marR="9525" marT="9525" marB="0" anchor="b"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AD9CD"/>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Lucida Sans Unicode" pitchFamily="34" charset="0"/>
                          <a:ea typeface="ＭＳ Ｐゴシック" charset="-128"/>
                        </a:rPr>
                        <a:t>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AD9CD"/>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Lucida Sans Unicode" pitchFamily="34" charset="0"/>
                          <a:ea typeface="ＭＳ Ｐゴシック" charset="-128"/>
                        </a:rPr>
                        <a:t>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AD9CD"/>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Lucida Sans Unicode" pitchFamily="34" charset="0"/>
                          <a:ea typeface="ＭＳ Ｐゴシック" charset="-128"/>
                        </a:rPr>
                        <a:t>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AD9CD"/>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Lucida Sans Unicode" pitchFamily="34" charset="0"/>
                          <a:ea typeface="ＭＳ Ｐゴシック" charset="-128"/>
                        </a:rPr>
                        <a:t>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AD9CD"/>
                    </a:solidFill>
                  </a:tcPr>
                </a:tc>
              </a:tr>
              <a:tr h="3968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000000"/>
                          </a:solidFill>
                          <a:effectLst/>
                          <a:latin typeface="Lucida Sans Unicode" pitchFamily="34" charset="0"/>
                          <a:ea typeface="ＭＳ Ｐゴシック" charset="-128"/>
                        </a:rPr>
                        <a:t>Unmet need</a:t>
                      </a:r>
                    </a:p>
                  </a:txBody>
                  <a:tcPr marL="9525" marR="9525" marT="9525" marB="0" anchor="b"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Lucida Sans Unicode" pitchFamily="34" charset="0"/>
                          <a:ea typeface="ＭＳ Ｐゴシック" charset="-128"/>
                        </a:rPr>
                        <a:t>        $0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Lucida Sans Unicode" pitchFamily="34" charset="0"/>
                          <a:ea typeface="ＭＳ Ｐゴシック" charset="-128"/>
                        </a:rPr>
                        <a:t>        $0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Lucida Sans Unicode" pitchFamily="34" charset="0"/>
                          <a:ea typeface="ＭＳ Ｐゴシック" charset="-128"/>
                        </a:rPr>
                        <a:t>  $2,500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Lucida Sans Unicode" pitchFamily="34" charset="0"/>
                          <a:ea typeface="ＭＳ Ｐゴシック" charset="-128"/>
                        </a:rPr>
                        <a:t>     $960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Lucida Sans Unicode" pitchFamily="34" charset="0"/>
                          <a:ea typeface="ＭＳ Ｐゴシック" charset="-128"/>
                        </a:rPr>
                        <a:t> </a:t>
                      </a:r>
                    </a:p>
                  </a:txBody>
                  <a:tcPr marL="9525" marR="9525" marT="9525" marB="0" anchor="b" horzOverflow="overflow">
                    <a:lnL>
                      <a:noFill/>
                    </a:lnL>
                    <a:lnR>
                      <a:noFill/>
                    </a:lnR>
                    <a:lnT>
                      <a:noFill/>
                    </a:lnT>
                    <a:lnB>
                      <a:noFill/>
                    </a:lnB>
                    <a:lnTlToBr>
                      <a:noFill/>
                    </a:lnTlToBr>
                    <a:lnBlToTr>
                      <a:noFill/>
                    </a:lnBlToTr>
                    <a:solidFill>
                      <a:srgbClr val="FAD9CD"/>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Lucida Sans Unicode" pitchFamily="34" charset="0"/>
                          <a:ea typeface="ＭＳ Ｐゴシック" charset="-128"/>
                        </a:rPr>
                        <a:t> </a:t>
                      </a:r>
                    </a:p>
                  </a:txBody>
                  <a:tcPr marL="9525" marR="9525" marT="9525" marB="0" anchor="b" horzOverflow="overflow">
                    <a:lnL>
                      <a:noFill/>
                    </a:lnL>
                    <a:lnR>
                      <a:noFill/>
                    </a:lnR>
                    <a:lnT>
                      <a:noFill/>
                    </a:lnT>
                    <a:lnB>
                      <a:noFill/>
                    </a:lnB>
                    <a:lnTlToBr>
                      <a:noFill/>
                    </a:lnTlToBr>
                    <a:lnBlToTr>
                      <a:noFill/>
                    </a:lnBlToTr>
                    <a:solidFill>
                      <a:srgbClr val="FAD9CD"/>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Lucida Sans Unicode" pitchFamily="34" charset="0"/>
                          <a:ea typeface="ＭＳ Ｐゴシック" charset="-128"/>
                        </a:rPr>
                        <a:t> </a:t>
                      </a:r>
                    </a:p>
                  </a:txBody>
                  <a:tcPr marL="9525" marR="9525" marT="9525" marB="0" anchor="b" horzOverflow="overflow">
                    <a:lnL>
                      <a:noFill/>
                    </a:lnL>
                    <a:lnR>
                      <a:noFill/>
                    </a:lnR>
                    <a:lnT>
                      <a:noFill/>
                    </a:lnT>
                    <a:lnB>
                      <a:noFill/>
                    </a:lnB>
                    <a:lnTlToBr>
                      <a:noFill/>
                    </a:lnTlToBr>
                    <a:lnBlToTr>
                      <a:noFill/>
                    </a:lnBlToTr>
                    <a:solidFill>
                      <a:srgbClr val="FAD9CD"/>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Lucida Sans Unicode" pitchFamily="34" charset="0"/>
                          <a:ea typeface="ＭＳ Ｐゴシック" charset="-128"/>
                        </a:rPr>
                        <a:t> </a:t>
                      </a:r>
                    </a:p>
                  </a:txBody>
                  <a:tcPr marL="9525" marR="9525" marT="9525" marB="0" anchor="b" horzOverflow="overflow">
                    <a:lnL>
                      <a:noFill/>
                    </a:lnL>
                    <a:lnR>
                      <a:noFill/>
                    </a:lnR>
                    <a:lnT>
                      <a:noFill/>
                    </a:lnT>
                    <a:lnB>
                      <a:noFill/>
                    </a:lnB>
                    <a:lnTlToBr>
                      <a:noFill/>
                    </a:lnTlToBr>
                    <a:lnBlToTr>
                      <a:noFill/>
                    </a:lnBlToTr>
                    <a:solidFill>
                      <a:srgbClr val="FAD9CD"/>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Lucida Sans Unicode" pitchFamily="34" charset="0"/>
                          <a:ea typeface="ＭＳ Ｐゴシック" charset="-128"/>
                        </a:rPr>
                        <a:t> </a:t>
                      </a:r>
                    </a:p>
                  </a:txBody>
                  <a:tcPr marL="9525" marR="9525" marT="9525" marB="0" anchor="b" horzOverflow="overflow">
                    <a:lnL>
                      <a:noFill/>
                    </a:lnL>
                    <a:lnR>
                      <a:noFill/>
                    </a:lnR>
                    <a:lnT>
                      <a:noFill/>
                    </a:lnT>
                    <a:lnB>
                      <a:noFill/>
                    </a:lnB>
                    <a:lnTlToBr>
                      <a:noFill/>
                    </a:lnTlToBr>
                    <a:lnBlToTr>
                      <a:noFill/>
                    </a:lnBlToTr>
                    <a:solidFill>
                      <a:srgbClr val="FAD9CD"/>
                    </a:solidFill>
                  </a:tcPr>
                </a:tc>
              </a:tr>
              <a:tr h="4587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900" b="1" i="0" u="none" strike="noStrike" cap="none" normalizeH="0" baseline="0" dirty="0" smtClean="0">
                          <a:ln>
                            <a:noFill/>
                          </a:ln>
                          <a:solidFill>
                            <a:srgbClr val="000000"/>
                          </a:solidFill>
                          <a:effectLst/>
                          <a:latin typeface="Lucida Sans Unicode" pitchFamily="34" charset="0"/>
                          <a:ea typeface="ＭＳ Ｐゴシック" charset="-128"/>
                        </a:rPr>
                        <a:t>Total paid/earned</a:t>
                      </a:r>
                    </a:p>
                  </a:txBody>
                  <a:tcPr marL="9525" marR="9525" marT="9525" marB="0" anchor="b" horzOverflow="overflow">
                    <a:lnL>
                      <a:noFill/>
                    </a:lnL>
                    <a:lnR>
                      <a:noFill/>
                    </a:lnR>
                    <a:lnT>
                      <a:noFill/>
                    </a:lnT>
                    <a:lnB>
                      <a:noFill/>
                    </a:lnB>
                    <a:lnTlToBr>
                      <a:noFill/>
                    </a:lnTlToBr>
                    <a:lnBlToTr>
                      <a:noFill/>
                    </a:lnBlToTr>
                    <a:solidFill>
                      <a:srgbClr val="FAD9CD"/>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000000"/>
                          </a:solidFill>
                          <a:effectLst/>
                          <a:latin typeface="Lucida Sans Unicode" pitchFamily="34" charset="0"/>
                          <a:ea typeface="ＭＳ Ｐゴシック" charset="-128"/>
                        </a:rPr>
                        <a:t>$10,000 + work-study</a:t>
                      </a:r>
                    </a:p>
                  </a:txBody>
                  <a:tcPr marL="9525" marR="9525" marT="9525" marB="0" anchor="b" horzOverflow="overflow">
                    <a:lnL>
                      <a:noFill/>
                    </a:lnL>
                    <a:lnR>
                      <a:noFill/>
                    </a:lnR>
                    <a:lnT>
                      <a:noFill/>
                    </a:lnT>
                    <a:lnB>
                      <a:noFill/>
                    </a:lnB>
                    <a:lnTlToBr>
                      <a:noFill/>
                    </a:lnTlToBr>
                    <a:lnBlToTr>
                      <a:noFill/>
                    </a:lnBlToTr>
                    <a:solidFill>
                      <a:srgbClr val="FAD9CD"/>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000000"/>
                          </a:solidFill>
                          <a:effectLst/>
                          <a:latin typeface="Lucida Sans Unicode" pitchFamily="34" charset="0"/>
                          <a:ea typeface="ＭＳ Ｐゴシック" charset="-128"/>
                        </a:rPr>
                        <a:t>$10,000+loan</a:t>
                      </a:r>
                    </a:p>
                    <a:p>
                      <a:pPr marL="0" marR="0" lvl="0" indent="0" algn="ctr"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000000"/>
                          </a:solidFill>
                          <a:effectLst/>
                          <a:latin typeface="Lucida Sans Unicode" pitchFamily="34" charset="0"/>
                          <a:ea typeface="ＭＳ Ｐゴシック" charset="-128"/>
                        </a:rPr>
                        <a:t>+</a:t>
                      </a:r>
                      <a:r>
                        <a:rPr kumimoji="0" lang="en-US" sz="1500" b="1" i="0" u="none" strike="noStrike" cap="none" normalizeH="0" baseline="0" dirty="0" err="1" smtClean="0">
                          <a:ln>
                            <a:noFill/>
                          </a:ln>
                          <a:solidFill>
                            <a:srgbClr val="000000"/>
                          </a:solidFill>
                          <a:effectLst/>
                          <a:latin typeface="Lucida Sans Unicode" pitchFamily="34" charset="0"/>
                          <a:ea typeface="ＭＳ Ｐゴシック" charset="-128"/>
                        </a:rPr>
                        <a:t>interest+ws</a:t>
                      </a:r>
                      <a:endParaRPr kumimoji="0" lang="en-US" sz="1500" b="1" i="0" u="none" strike="noStrike" cap="none" normalizeH="0" baseline="0" dirty="0" smtClean="0">
                        <a:ln>
                          <a:noFill/>
                        </a:ln>
                        <a:solidFill>
                          <a:srgbClr val="000000"/>
                        </a:solidFill>
                        <a:effectLst/>
                        <a:latin typeface="Lucida Sans Unicode" pitchFamily="34" charset="0"/>
                        <a:ea typeface="ＭＳ Ｐゴシック" charset="-128"/>
                      </a:endParaRPr>
                    </a:p>
                  </a:txBody>
                  <a:tcPr marL="9525" marR="9525" marT="9525" marB="0" anchor="b" horzOverflow="overflow">
                    <a:lnL>
                      <a:noFill/>
                    </a:lnL>
                    <a:lnR>
                      <a:noFill/>
                    </a:lnR>
                    <a:lnT>
                      <a:noFill/>
                    </a:lnT>
                    <a:lnB>
                      <a:noFill/>
                    </a:lnB>
                    <a:lnTlToBr>
                      <a:noFill/>
                    </a:lnTlToBr>
                    <a:lnBlToTr>
                      <a:noFill/>
                    </a:lnBlToTr>
                    <a:solidFill>
                      <a:srgbClr val="FAD9CD"/>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000000"/>
                          </a:solidFill>
                          <a:effectLst/>
                          <a:latin typeface="Lucida Sans Unicode" pitchFamily="34" charset="0"/>
                          <a:ea typeface="ＭＳ Ｐゴシック" charset="-128"/>
                        </a:rPr>
                        <a:t>$12,500+loan</a:t>
                      </a:r>
                    </a:p>
                    <a:p>
                      <a:pPr marL="0" marR="0" lvl="0" indent="0" algn="ctr"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000000"/>
                          </a:solidFill>
                          <a:effectLst/>
                          <a:latin typeface="Lucida Sans Unicode" pitchFamily="34" charset="0"/>
                          <a:ea typeface="ＭＳ Ｐゴシック" charset="-128"/>
                        </a:rPr>
                        <a:t>+</a:t>
                      </a:r>
                      <a:r>
                        <a:rPr kumimoji="0" lang="en-US" sz="1500" b="1" i="0" u="none" strike="noStrike" cap="none" normalizeH="0" baseline="0" dirty="0" err="1" smtClean="0">
                          <a:ln>
                            <a:noFill/>
                          </a:ln>
                          <a:solidFill>
                            <a:srgbClr val="000000"/>
                          </a:solidFill>
                          <a:effectLst/>
                          <a:latin typeface="Lucida Sans Unicode" pitchFamily="34" charset="0"/>
                          <a:ea typeface="ＭＳ Ｐゴシック" charset="-128"/>
                        </a:rPr>
                        <a:t>interest+ws</a:t>
                      </a:r>
                      <a:endParaRPr kumimoji="0" lang="en-US" sz="1500" b="1" i="0" u="none" strike="noStrike" cap="none" normalizeH="0" baseline="0" dirty="0" smtClean="0">
                        <a:ln>
                          <a:noFill/>
                        </a:ln>
                        <a:solidFill>
                          <a:srgbClr val="000000"/>
                        </a:solidFill>
                        <a:effectLst/>
                        <a:latin typeface="Lucida Sans Unicode" pitchFamily="34" charset="0"/>
                        <a:ea typeface="ＭＳ Ｐゴシック" charset="-128"/>
                      </a:endParaRPr>
                    </a:p>
                  </a:txBody>
                  <a:tcPr marL="9525" marR="9525" marT="9525" marB="0" anchor="b" horzOverflow="overflow">
                    <a:lnL>
                      <a:noFill/>
                    </a:lnL>
                    <a:lnR>
                      <a:noFill/>
                    </a:lnR>
                    <a:lnT>
                      <a:noFill/>
                    </a:lnT>
                    <a:lnB>
                      <a:noFill/>
                    </a:lnB>
                    <a:lnTlToBr>
                      <a:noFill/>
                    </a:lnTlToBr>
                    <a:lnBlToTr>
                      <a:noFill/>
                    </a:lnBlToTr>
                    <a:solidFill>
                      <a:srgbClr val="FAD9CD"/>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000000"/>
                          </a:solidFill>
                          <a:effectLst/>
                          <a:latin typeface="Lucida Sans Unicode" pitchFamily="34" charset="0"/>
                          <a:ea typeface="ＭＳ Ｐゴシック" charset="-128"/>
                        </a:rPr>
                        <a:t>$10,960+loan</a:t>
                      </a:r>
                    </a:p>
                    <a:p>
                      <a:pPr marL="0" marR="0" lvl="0" indent="0" algn="ctr"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000000"/>
                          </a:solidFill>
                          <a:effectLst/>
                          <a:latin typeface="Lucida Sans Unicode" pitchFamily="34" charset="0"/>
                          <a:ea typeface="ＭＳ Ｐゴシック" charset="-128"/>
                        </a:rPr>
                        <a:t>+</a:t>
                      </a:r>
                      <a:r>
                        <a:rPr kumimoji="0" lang="en-US" sz="1500" b="1" i="0" u="none" strike="noStrike" cap="none" normalizeH="0" baseline="0" dirty="0" err="1" smtClean="0">
                          <a:ln>
                            <a:noFill/>
                          </a:ln>
                          <a:solidFill>
                            <a:srgbClr val="000000"/>
                          </a:solidFill>
                          <a:effectLst/>
                          <a:latin typeface="Lucida Sans Unicode" pitchFamily="34" charset="0"/>
                          <a:ea typeface="ＭＳ Ｐゴシック" charset="-128"/>
                        </a:rPr>
                        <a:t>interest+ws</a:t>
                      </a:r>
                      <a:endParaRPr kumimoji="0" lang="en-US" sz="1500" b="1" i="0" u="none" strike="noStrike" cap="none" normalizeH="0" baseline="0" dirty="0" smtClean="0">
                        <a:ln>
                          <a:noFill/>
                        </a:ln>
                        <a:solidFill>
                          <a:srgbClr val="000000"/>
                        </a:solidFill>
                        <a:effectLst/>
                        <a:latin typeface="Lucida Sans Unicode" pitchFamily="34" charset="0"/>
                        <a:ea typeface="ＭＳ Ｐゴシック" charset="-128"/>
                      </a:endParaRPr>
                    </a:p>
                  </a:txBody>
                  <a:tcPr marL="9525" marR="9525" marT="9525" marB="0" anchor="b" horzOverflow="overflow">
                    <a:lnL>
                      <a:noFill/>
                    </a:lnL>
                    <a:lnR>
                      <a:noFill/>
                    </a:lnR>
                    <a:lnT>
                      <a:noFill/>
                    </a:lnT>
                    <a:lnB>
                      <a:noFill/>
                    </a:lnB>
                    <a:lnTlToBr>
                      <a:noFill/>
                    </a:lnTlToBr>
                    <a:lnBlToTr>
                      <a:noFill/>
                    </a:lnBlToTr>
                    <a:solidFill>
                      <a:srgbClr val="FAD9CD"/>
                    </a:solidFill>
                  </a:tcPr>
                </a:tc>
              </a:tr>
            </a:tbl>
          </a:graphicData>
        </a:graphic>
      </p:graphicFrame>
      <p:sp>
        <p:nvSpPr>
          <p:cNvPr id="3" name="Slide Number Placeholder 2"/>
          <p:cNvSpPr>
            <a:spLocks noGrp="1"/>
          </p:cNvSpPr>
          <p:nvPr>
            <p:ph type="sldNum" sz="quarter" idx="12"/>
          </p:nvPr>
        </p:nvSpPr>
        <p:spPr/>
        <p:txBody>
          <a:bodyPr/>
          <a:lstStyle/>
          <a:p>
            <a:fld id="{D5AB6C9C-EC83-4B20-AAF8-6C8B7E52AFA8}"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905000"/>
            <a:ext cx="8686800" cy="3962400"/>
          </a:xfrm>
          <a:solidFill>
            <a:schemeClr val="bg1"/>
          </a:solidFill>
        </p:spPr>
        <p:txBody>
          <a:bodyPr/>
          <a:lstStyle/>
          <a:p>
            <a:r>
              <a:rPr lang="en-US" sz="2800" dirty="0" smtClean="0">
                <a:latin typeface="Calibri"/>
                <a:cs typeface="Calibri"/>
              </a:rPr>
              <a:t>Net Price Calculators</a:t>
            </a:r>
          </a:p>
          <a:p>
            <a:pPr lvl="1"/>
            <a:r>
              <a:rPr lang="en-US" sz="1800" dirty="0">
                <a:latin typeface="Calibri"/>
                <a:cs typeface="Calibri"/>
              </a:rPr>
              <a:t>Found on individual college </a:t>
            </a:r>
            <a:r>
              <a:rPr lang="en-US" sz="1800" dirty="0" smtClean="0">
                <a:latin typeface="Calibri"/>
                <a:cs typeface="Calibri"/>
              </a:rPr>
              <a:t>websites (federally mandated)</a:t>
            </a:r>
          </a:p>
          <a:p>
            <a:pPr lvl="1"/>
            <a:r>
              <a:rPr lang="en-US" sz="1800" dirty="0" smtClean="0">
                <a:latin typeface="Calibri"/>
                <a:cs typeface="Calibri"/>
              </a:rPr>
              <a:t>Family </a:t>
            </a:r>
            <a:r>
              <a:rPr lang="en-US" sz="1800" dirty="0">
                <a:latin typeface="Calibri"/>
                <a:cs typeface="Calibri"/>
              </a:rPr>
              <a:t>enters income and asset data</a:t>
            </a:r>
          </a:p>
          <a:p>
            <a:pPr lvl="1"/>
            <a:r>
              <a:rPr lang="en-US" sz="1800" dirty="0">
                <a:latin typeface="Calibri"/>
                <a:cs typeface="Calibri"/>
              </a:rPr>
              <a:t>Net price based on </a:t>
            </a:r>
            <a:r>
              <a:rPr lang="en-US" sz="1800" dirty="0" smtClean="0">
                <a:latin typeface="Calibri"/>
                <a:cs typeface="Calibri"/>
              </a:rPr>
              <a:t>first-year full-time student (Net Price=TCA-Grants/Scholarships)</a:t>
            </a:r>
            <a:endParaRPr lang="en-US" sz="1800" dirty="0">
              <a:latin typeface="Calibri"/>
              <a:cs typeface="Calibri"/>
            </a:endParaRPr>
          </a:p>
          <a:p>
            <a:pPr lvl="1"/>
            <a:r>
              <a:rPr lang="en-US" sz="1800" dirty="0">
                <a:latin typeface="Calibri"/>
                <a:cs typeface="Calibri"/>
              </a:rPr>
              <a:t>Calculators differ by </a:t>
            </a:r>
            <a:r>
              <a:rPr lang="en-US" sz="1800" dirty="0" smtClean="0">
                <a:latin typeface="Calibri"/>
                <a:cs typeface="Calibri"/>
              </a:rPr>
              <a:t>institution and generate Net Price to individual </a:t>
            </a:r>
            <a:r>
              <a:rPr lang="en-US" sz="1800" dirty="0">
                <a:latin typeface="Calibri"/>
                <a:cs typeface="Calibri"/>
              </a:rPr>
              <a:t>f</a:t>
            </a:r>
            <a:r>
              <a:rPr lang="en-US" sz="1800" dirty="0" smtClean="0">
                <a:latin typeface="Calibri"/>
                <a:cs typeface="Calibri"/>
              </a:rPr>
              <a:t>amily</a:t>
            </a:r>
            <a:endParaRPr lang="en-US" sz="1800" dirty="0">
              <a:latin typeface="Calibri"/>
              <a:cs typeface="Calibri"/>
            </a:endParaRPr>
          </a:p>
          <a:p>
            <a:r>
              <a:rPr lang="en-US" sz="2800" dirty="0" smtClean="0">
                <a:latin typeface="Calibri"/>
                <a:cs typeface="Calibri"/>
              </a:rPr>
              <a:t>College Navigator</a:t>
            </a:r>
          </a:p>
          <a:p>
            <a:pPr lvl="1"/>
            <a:r>
              <a:rPr lang="en-US" sz="1800" dirty="0" smtClean="0">
                <a:latin typeface="Calibri"/>
                <a:cs typeface="Calibri"/>
              </a:rPr>
              <a:t>Federal online college comparison tool (TCA, Average </a:t>
            </a:r>
            <a:r>
              <a:rPr lang="en-US" sz="1800" dirty="0">
                <a:latin typeface="Calibri"/>
                <a:cs typeface="Calibri"/>
              </a:rPr>
              <a:t>C</a:t>
            </a:r>
            <a:r>
              <a:rPr lang="en-US" sz="1800" dirty="0" smtClean="0">
                <a:latin typeface="Calibri"/>
                <a:cs typeface="Calibri"/>
              </a:rPr>
              <a:t>umulative </a:t>
            </a:r>
            <a:r>
              <a:rPr lang="en-US" sz="1800" dirty="0">
                <a:latin typeface="Calibri"/>
                <a:cs typeface="Calibri"/>
              </a:rPr>
              <a:t>I</a:t>
            </a:r>
            <a:r>
              <a:rPr lang="en-US" sz="1800" dirty="0" smtClean="0">
                <a:latin typeface="Calibri"/>
                <a:cs typeface="Calibri"/>
              </a:rPr>
              <a:t>ndebtedness)</a:t>
            </a:r>
          </a:p>
          <a:p>
            <a:pPr lvl="1"/>
            <a:r>
              <a:rPr lang="en-US" sz="1800" dirty="0" smtClean="0">
                <a:latin typeface="Calibri"/>
                <a:cs typeface="Calibri"/>
              </a:rPr>
              <a:t>Displays Average Net Price by family income levels</a:t>
            </a:r>
          </a:p>
          <a:p>
            <a:r>
              <a:rPr lang="en-US" sz="2800" dirty="0" smtClean="0">
                <a:latin typeface="Calibri"/>
                <a:cs typeface="Calibri"/>
              </a:rPr>
              <a:t>College Scorecard</a:t>
            </a:r>
          </a:p>
          <a:p>
            <a:pPr lvl="1"/>
            <a:r>
              <a:rPr lang="en-US" sz="1800" dirty="0" smtClean="0">
                <a:latin typeface="Calibri"/>
                <a:cs typeface="Calibri"/>
              </a:rPr>
              <a:t>Federal online college search engine focused on college affordability and value (ROI)</a:t>
            </a:r>
            <a:endParaRPr lang="en-US" sz="1800" dirty="0">
              <a:latin typeface="Calibri"/>
              <a:cs typeface="Calibri"/>
            </a:endParaRPr>
          </a:p>
          <a:p>
            <a:endParaRPr lang="en-US" sz="3800" dirty="0" smtClean="0">
              <a:solidFill>
                <a:schemeClr val="tx2"/>
              </a:solidFill>
            </a:endParaRPr>
          </a:p>
        </p:txBody>
      </p:sp>
      <p:sp>
        <p:nvSpPr>
          <p:cNvPr id="3" name="Title 2"/>
          <p:cNvSpPr>
            <a:spLocks noGrp="1"/>
          </p:cNvSpPr>
          <p:nvPr>
            <p:ph type="title"/>
          </p:nvPr>
        </p:nvSpPr>
        <p:spPr/>
        <p:txBody>
          <a:bodyPr>
            <a:noAutofit/>
          </a:bodyPr>
          <a:lstStyle/>
          <a:p>
            <a:pPr algn="ctr"/>
            <a:r>
              <a:rPr lang="en-US" sz="3600" dirty="0" smtClean="0">
                <a:solidFill>
                  <a:srgbClr val="C00000"/>
                </a:solidFill>
              </a:rPr>
              <a:t>How can families more accurately estimate the “Net Price” of college?</a:t>
            </a:r>
            <a:endParaRPr lang="en-US" sz="3600" dirty="0">
              <a:solidFill>
                <a:srgbClr val="C00000"/>
              </a:solidFill>
            </a:endParaRPr>
          </a:p>
        </p:txBody>
      </p:sp>
      <p:sp>
        <p:nvSpPr>
          <p:cNvPr id="4" name="Slide Number Placeholder 3"/>
          <p:cNvSpPr>
            <a:spLocks noGrp="1"/>
          </p:cNvSpPr>
          <p:nvPr>
            <p:ph type="sldNum" sz="quarter" idx="12"/>
          </p:nvPr>
        </p:nvSpPr>
        <p:spPr/>
        <p:txBody>
          <a:bodyPr/>
          <a:lstStyle/>
          <a:p>
            <a:fld id="{4CA0148F-4265-42F1-A100-4AA9027C220F}"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905000"/>
            <a:ext cx="8686800" cy="3962400"/>
          </a:xfrm>
          <a:solidFill>
            <a:schemeClr val="bg1"/>
          </a:solidFill>
        </p:spPr>
        <p:txBody>
          <a:bodyPr/>
          <a:lstStyle/>
          <a:p>
            <a:r>
              <a:rPr lang="en-US" sz="2800" dirty="0" smtClean="0">
                <a:latin typeface="Calibri"/>
                <a:cs typeface="Calibri"/>
              </a:rPr>
              <a:t>NYT Student Loan Calculator Input</a:t>
            </a:r>
          </a:p>
          <a:p>
            <a:pPr lvl="1"/>
            <a:r>
              <a:rPr lang="en-US" sz="1800" dirty="0" smtClean="0">
                <a:latin typeface="Calibri"/>
                <a:cs typeface="Calibri"/>
              </a:rPr>
              <a:t>Your Expected Debt (Loan Principal) or School Name </a:t>
            </a:r>
            <a:r>
              <a:rPr lang="en-US" sz="1800" b="1" dirty="0" smtClean="0">
                <a:latin typeface="Calibri"/>
                <a:cs typeface="Calibri"/>
              </a:rPr>
              <a:t>[</a:t>
            </a:r>
            <a:r>
              <a:rPr lang="en-US" sz="1800" b="1" i="1" dirty="0" smtClean="0">
                <a:latin typeface="Calibri"/>
                <a:cs typeface="Calibri"/>
              </a:rPr>
              <a:t>$26,055, Emory example</a:t>
            </a:r>
            <a:r>
              <a:rPr lang="en-US" sz="1800" b="1" dirty="0" smtClean="0">
                <a:latin typeface="Calibri"/>
                <a:cs typeface="Calibri"/>
              </a:rPr>
              <a:t>]</a:t>
            </a:r>
            <a:endParaRPr lang="en-US" sz="1800" b="1" dirty="0">
              <a:latin typeface="Calibri"/>
              <a:cs typeface="Calibri"/>
            </a:endParaRPr>
          </a:p>
          <a:p>
            <a:pPr lvl="1"/>
            <a:r>
              <a:rPr lang="en-US" sz="1800" dirty="0" smtClean="0">
                <a:latin typeface="Calibri"/>
                <a:cs typeface="Calibri"/>
              </a:rPr>
              <a:t>Your Interest Rate or Designated Interest Rate </a:t>
            </a:r>
            <a:r>
              <a:rPr lang="en-US" sz="1800" b="1" dirty="0" smtClean="0">
                <a:latin typeface="Calibri"/>
                <a:cs typeface="Calibri"/>
              </a:rPr>
              <a:t>[</a:t>
            </a:r>
            <a:r>
              <a:rPr lang="en-US" sz="1800" b="1" i="1" dirty="0" smtClean="0">
                <a:latin typeface="Calibri"/>
                <a:cs typeface="Calibri"/>
              </a:rPr>
              <a:t>4.66%, Stafford 2014-2015 rate</a:t>
            </a:r>
            <a:r>
              <a:rPr lang="en-US" sz="1800" b="1" dirty="0" smtClean="0">
                <a:latin typeface="Calibri"/>
                <a:cs typeface="Calibri"/>
              </a:rPr>
              <a:t>]</a:t>
            </a:r>
            <a:endParaRPr lang="en-US" sz="1800" b="1" dirty="0">
              <a:latin typeface="Calibri"/>
              <a:cs typeface="Calibri"/>
            </a:endParaRPr>
          </a:p>
          <a:p>
            <a:pPr lvl="1"/>
            <a:r>
              <a:rPr lang="en-US" sz="1800" dirty="0" smtClean="0">
                <a:latin typeface="Calibri"/>
                <a:cs typeface="Calibri"/>
              </a:rPr>
              <a:t>Your Loan Term or Designated Loan Term </a:t>
            </a:r>
            <a:r>
              <a:rPr lang="en-US" sz="1800" b="1" dirty="0" smtClean="0">
                <a:latin typeface="Calibri"/>
                <a:cs typeface="Calibri"/>
              </a:rPr>
              <a:t>[</a:t>
            </a:r>
            <a:r>
              <a:rPr lang="en-US" sz="1800" b="1" i="1" dirty="0" smtClean="0">
                <a:latin typeface="Calibri"/>
                <a:cs typeface="Calibri"/>
              </a:rPr>
              <a:t>10-yr term</a:t>
            </a:r>
            <a:r>
              <a:rPr lang="en-US" sz="1800" b="1" dirty="0" smtClean="0">
                <a:latin typeface="Calibri"/>
                <a:cs typeface="Calibri"/>
              </a:rPr>
              <a:t>]</a:t>
            </a:r>
            <a:endParaRPr lang="en-US" sz="1800" b="1" dirty="0">
              <a:latin typeface="Calibri"/>
              <a:cs typeface="Calibri"/>
            </a:endParaRPr>
          </a:p>
          <a:p>
            <a:r>
              <a:rPr lang="en-US" sz="2800" dirty="0" smtClean="0">
                <a:latin typeface="Calibri"/>
                <a:cs typeface="Calibri"/>
              </a:rPr>
              <a:t>NYT Student Loan Calculator Output</a:t>
            </a:r>
          </a:p>
          <a:p>
            <a:pPr lvl="1"/>
            <a:r>
              <a:rPr lang="en-US" sz="1800" dirty="0" smtClean="0">
                <a:latin typeface="Calibri"/>
                <a:cs typeface="Calibri"/>
              </a:rPr>
              <a:t>Your Estimated Monthly Payment (principal plus interest) </a:t>
            </a:r>
            <a:r>
              <a:rPr lang="en-US" sz="1800" b="1" dirty="0" smtClean="0">
                <a:latin typeface="Calibri"/>
                <a:cs typeface="Calibri"/>
              </a:rPr>
              <a:t>[</a:t>
            </a:r>
            <a:r>
              <a:rPr lang="en-US" sz="1800" b="1" i="1" dirty="0" smtClean="0">
                <a:latin typeface="Calibri"/>
                <a:cs typeface="Calibri"/>
              </a:rPr>
              <a:t>$272.04</a:t>
            </a:r>
            <a:r>
              <a:rPr lang="en-US" sz="1800" b="1" dirty="0" smtClean="0">
                <a:latin typeface="Calibri"/>
                <a:cs typeface="Calibri"/>
              </a:rPr>
              <a:t>]</a:t>
            </a:r>
          </a:p>
          <a:p>
            <a:pPr lvl="1"/>
            <a:r>
              <a:rPr lang="en-US" sz="1800" dirty="0" smtClean="0">
                <a:latin typeface="Calibri"/>
                <a:cs typeface="Calibri"/>
              </a:rPr>
              <a:t>Your Total Amount Repaid (principal plus interest)</a:t>
            </a:r>
            <a:r>
              <a:rPr lang="en-US" sz="1800" b="1" dirty="0" smtClean="0">
                <a:latin typeface="Calibri"/>
                <a:cs typeface="Calibri"/>
              </a:rPr>
              <a:t>[</a:t>
            </a:r>
            <a:r>
              <a:rPr lang="en-US" sz="1800" b="1" i="1" dirty="0" smtClean="0">
                <a:latin typeface="Calibri"/>
                <a:cs typeface="Calibri"/>
              </a:rPr>
              <a:t>$32,645</a:t>
            </a:r>
            <a:r>
              <a:rPr lang="en-US" sz="1800" b="1" dirty="0" smtClean="0">
                <a:latin typeface="Calibri"/>
                <a:cs typeface="Calibri"/>
              </a:rPr>
              <a:t>]</a:t>
            </a:r>
          </a:p>
          <a:p>
            <a:pPr lvl="1"/>
            <a:r>
              <a:rPr lang="en-US" sz="1800" dirty="0" smtClean="0">
                <a:latin typeface="Calibri"/>
                <a:cs typeface="Calibri"/>
              </a:rPr>
              <a:t>Your Annual Earnings needed to support loan repayment, two options:</a:t>
            </a:r>
          </a:p>
          <a:p>
            <a:pPr lvl="2"/>
            <a:r>
              <a:rPr lang="en-US" sz="1600" dirty="0" smtClean="0">
                <a:latin typeface="Calibri"/>
                <a:cs typeface="Calibri"/>
              </a:rPr>
              <a:t>Earnings equal to original loan principal </a:t>
            </a:r>
            <a:r>
              <a:rPr lang="en-US" sz="1800" b="1" dirty="0" smtClean="0">
                <a:latin typeface="Calibri"/>
                <a:cs typeface="Calibri"/>
              </a:rPr>
              <a:t>[</a:t>
            </a:r>
            <a:r>
              <a:rPr lang="en-US" sz="1800" b="1" i="1" dirty="0" smtClean="0">
                <a:latin typeface="Calibri"/>
                <a:cs typeface="Calibri"/>
              </a:rPr>
              <a:t>$26,055</a:t>
            </a:r>
            <a:r>
              <a:rPr lang="en-US" sz="1800" b="1" dirty="0" smtClean="0">
                <a:latin typeface="Calibri"/>
                <a:cs typeface="Calibri"/>
              </a:rPr>
              <a:t>]</a:t>
            </a:r>
          </a:p>
          <a:p>
            <a:pPr lvl="2"/>
            <a:r>
              <a:rPr lang="en-US" sz="1600" dirty="0" smtClean="0">
                <a:latin typeface="Calibri"/>
                <a:cs typeface="Calibri"/>
              </a:rPr>
              <a:t>Earnings sufficient for monthly payments to equal 20% of discretionary income </a:t>
            </a:r>
            <a:r>
              <a:rPr lang="en-US" sz="1800" b="1" dirty="0" smtClean="0">
                <a:latin typeface="Calibri"/>
                <a:cs typeface="Calibri"/>
              </a:rPr>
              <a:t>[</a:t>
            </a:r>
            <a:r>
              <a:rPr lang="en-US" sz="1800" b="1" i="1" dirty="0" smtClean="0">
                <a:latin typeface="Calibri"/>
                <a:cs typeface="Calibri"/>
              </a:rPr>
              <a:t>$33,828</a:t>
            </a:r>
            <a:r>
              <a:rPr lang="en-US" sz="1800" b="1" dirty="0" smtClean="0">
                <a:latin typeface="Calibri"/>
                <a:cs typeface="Calibri"/>
              </a:rPr>
              <a:t>]</a:t>
            </a:r>
          </a:p>
          <a:p>
            <a:pPr marL="392113" lvl="1" indent="0">
              <a:buNone/>
            </a:pPr>
            <a:endParaRPr lang="en-US" sz="3800" dirty="0" smtClean="0">
              <a:solidFill>
                <a:schemeClr val="tx2"/>
              </a:solidFill>
            </a:endParaRPr>
          </a:p>
        </p:txBody>
      </p:sp>
      <p:sp>
        <p:nvSpPr>
          <p:cNvPr id="3" name="Title 2"/>
          <p:cNvSpPr>
            <a:spLocks noGrp="1"/>
          </p:cNvSpPr>
          <p:nvPr>
            <p:ph type="title"/>
          </p:nvPr>
        </p:nvSpPr>
        <p:spPr/>
        <p:txBody>
          <a:bodyPr>
            <a:noAutofit/>
          </a:bodyPr>
          <a:lstStyle/>
          <a:p>
            <a:pPr algn="ctr"/>
            <a:r>
              <a:rPr lang="en-US" sz="3600" dirty="0" smtClean="0">
                <a:solidFill>
                  <a:srgbClr val="C00000"/>
                </a:solidFill>
              </a:rPr>
              <a:t>“Know Before You Owe”</a:t>
            </a:r>
            <a:br>
              <a:rPr lang="en-US" sz="3600" dirty="0" smtClean="0">
                <a:solidFill>
                  <a:srgbClr val="C00000"/>
                </a:solidFill>
              </a:rPr>
            </a:br>
            <a:r>
              <a:rPr lang="en-US" sz="3600" dirty="0" smtClean="0">
                <a:solidFill>
                  <a:srgbClr val="C00000"/>
                </a:solidFill>
              </a:rPr>
              <a:t>Student Loan Repayment Calculator</a:t>
            </a:r>
            <a:endParaRPr lang="en-US" sz="3600" dirty="0">
              <a:solidFill>
                <a:srgbClr val="C00000"/>
              </a:solidFill>
            </a:endParaRPr>
          </a:p>
        </p:txBody>
      </p:sp>
      <p:sp>
        <p:nvSpPr>
          <p:cNvPr id="4" name="Slide Number Placeholder 3"/>
          <p:cNvSpPr>
            <a:spLocks noGrp="1"/>
          </p:cNvSpPr>
          <p:nvPr>
            <p:ph type="sldNum" sz="quarter" idx="12"/>
          </p:nvPr>
        </p:nvSpPr>
        <p:spPr/>
        <p:txBody>
          <a:bodyPr/>
          <a:lstStyle/>
          <a:p>
            <a:fld id="{4CA0148F-4265-42F1-A100-4AA9027C220F}" type="slidenum">
              <a:rPr lang="en-US" smtClean="0"/>
              <a:pPr/>
              <a:t>24</a:t>
            </a:fld>
            <a:endParaRPr lang="en-US"/>
          </a:p>
        </p:txBody>
      </p:sp>
    </p:spTree>
    <p:extLst>
      <p:ext uri="{BB962C8B-B14F-4D97-AF65-F5344CB8AC3E}">
        <p14:creationId xmlns:p14="http://schemas.microsoft.com/office/powerpoint/2010/main" val="16000321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905000"/>
            <a:ext cx="8686800" cy="3962400"/>
          </a:xfrm>
          <a:solidFill>
            <a:schemeClr val="bg1"/>
          </a:solidFill>
        </p:spPr>
        <p:txBody>
          <a:bodyPr/>
          <a:lstStyle/>
          <a:p>
            <a:r>
              <a:rPr lang="en-US" sz="2800" dirty="0" smtClean="0">
                <a:latin typeface="Calibri"/>
                <a:cs typeface="Calibri"/>
              </a:rPr>
              <a:t>Private Scholarships</a:t>
            </a:r>
          </a:p>
          <a:p>
            <a:pPr lvl="1"/>
            <a:r>
              <a:rPr lang="en-US" sz="1800" dirty="0" smtClean="0">
                <a:latin typeface="Calibri"/>
                <a:cs typeface="Calibri"/>
              </a:rPr>
              <a:t>Often lower dollar, but can add up</a:t>
            </a:r>
          </a:p>
          <a:p>
            <a:pPr lvl="1"/>
            <a:r>
              <a:rPr lang="en-US" sz="1800" dirty="0" smtClean="0">
                <a:latin typeface="Calibri"/>
                <a:cs typeface="Calibri"/>
              </a:rPr>
              <a:t>Most local organization scholarships are merit AND need-based</a:t>
            </a:r>
          </a:p>
          <a:p>
            <a:pPr lvl="1"/>
            <a:r>
              <a:rPr lang="en-US" sz="1800" dirty="0" smtClean="0">
                <a:latin typeface="Calibri"/>
                <a:cs typeface="Calibri"/>
              </a:rPr>
              <a:t>Are they automatically renewing or must you reapply?</a:t>
            </a:r>
          </a:p>
          <a:p>
            <a:r>
              <a:rPr lang="en-US" sz="2800" dirty="0" smtClean="0">
                <a:latin typeface="Calibri"/>
                <a:cs typeface="Calibri"/>
              </a:rPr>
              <a:t>Parent Loans</a:t>
            </a:r>
          </a:p>
          <a:p>
            <a:pPr lvl="1"/>
            <a:r>
              <a:rPr lang="en-US" sz="1800" dirty="0">
                <a:latin typeface="Calibri"/>
                <a:cs typeface="Calibri"/>
              </a:rPr>
              <a:t>Federal Direct Parent PLUS Loan</a:t>
            </a:r>
          </a:p>
          <a:p>
            <a:pPr lvl="1"/>
            <a:r>
              <a:rPr lang="en-US" sz="1800" dirty="0">
                <a:latin typeface="Calibri"/>
                <a:cs typeface="Calibri"/>
              </a:rPr>
              <a:t>Private loan to student and/or parent (cosigner required?</a:t>
            </a:r>
            <a:r>
              <a:rPr lang="en-US" sz="1800" dirty="0" smtClean="0">
                <a:latin typeface="Calibri"/>
                <a:cs typeface="Calibri"/>
              </a:rPr>
              <a:t>)</a:t>
            </a:r>
          </a:p>
          <a:p>
            <a:r>
              <a:rPr lang="en-US" sz="2800" dirty="0" smtClean="0">
                <a:latin typeface="Calibri"/>
                <a:cs typeface="Calibri"/>
              </a:rPr>
              <a:t>Alternative Funding Strategies</a:t>
            </a:r>
          </a:p>
          <a:p>
            <a:pPr lvl="1"/>
            <a:r>
              <a:rPr lang="en-US" sz="1800" dirty="0" smtClean="0">
                <a:latin typeface="Calibri"/>
                <a:cs typeface="Calibri"/>
              </a:rPr>
              <a:t>Shorten length of undergrad by claiming AP, IB, and DE credit</a:t>
            </a:r>
          </a:p>
          <a:p>
            <a:pPr lvl="1"/>
            <a:r>
              <a:rPr lang="en-US" sz="1800" dirty="0" smtClean="0">
                <a:latin typeface="Calibri"/>
                <a:cs typeface="Calibri"/>
              </a:rPr>
              <a:t>Choose another college with lower TCA and/or better financial aid award</a:t>
            </a:r>
          </a:p>
        </p:txBody>
      </p:sp>
      <p:sp>
        <p:nvSpPr>
          <p:cNvPr id="3" name="Title 2"/>
          <p:cNvSpPr>
            <a:spLocks noGrp="1"/>
          </p:cNvSpPr>
          <p:nvPr>
            <p:ph type="title"/>
          </p:nvPr>
        </p:nvSpPr>
        <p:spPr/>
        <p:txBody>
          <a:bodyPr>
            <a:noAutofit/>
          </a:bodyPr>
          <a:lstStyle/>
          <a:p>
            <a:pPr algn="ctr"/>
            <a:r>
              <a:rPr lang="en-US" sz="3600" dirty="0" smtClean="0">
                <a:solidFill>
                  <a:srgbClr val="C00000"/>
                </a:solidFill>
              </a:rPr>
              <a:t>Financial aid not </a:t>
            </a:r>
            <a:r>
              <a:rPr lang="en-US" sz="3600" dirty="0">
                <a:solidFill>
                  <a:srgbClr val="C00000"/>
                </a:solidFill>
              </a:rPr>
              <a:t>e</a:t>
            </a:r>
            <a:r>
              <a:rPr lang="en-US" sz="3600" dirty="0" smtClean="0">
                <a:solidFill>
                  <a:srgbClr val="C00000"/>
                </a:solidFill>
              </a:rPr>
              <a:t>nough?</a:t>
            </a:r>
            <a:br>
              <a:rPr lang="en-US" sz="3600" dirty="0" smtClean="0">
                <a:solidFill>
                  <a:srgbClr val="C00000"/>
                </a:solidFill>
              </a:rPr>
            </a:br>
            <a:r>
              <a:rPr lang="en-US" sz="3600" dirty="0">
                <a:solidFill>
                  <a:srgbClr val="C00000"/>
                </a:solidFill>
              </a:rPr>
              <a:t>S</a:t>
            </a:r>
            <a:r>
              <a:rPr lang="en-US" sz="3600" dirty="0" smtClean="0">
                <a:solidFill>
                  <a:srgbClr val="C00000"/>
                </a:solidFill>
              </a:rPr>
              <a:t>elf-help options to fill the gap.</a:t>
            </a:r>
            <a:endParaRPr lang="en-US" sz="3600" dirty="0">
              <a:solidFill>
                <a:srgbClr val="C00000"/>
              </a:solidFill>
            </a:endParaRPr>
          </a:p>
        </p:txBody>
      </p:sp>
      <p:sp>
        <p:nvSpPr>
          <p:cNvPr id="4" name="Slide Number Placeholder 3"/>
          <p:cNvSpPr>
            <a:spLocks noGrp="1"/>
          </p:cNvSpPr>
          <p:nvPr>
            <p:ph type="sldNum" sz="quarter" idx="12"/>
          </p:nvPr>
        </p:nvSpPr>
        <p:spPr/>
        <p:txBody>
          <a:bodyPr/>
          <a:lstStyle/>
          <a:p>
            <a:fld id="{4CA0148F-4265-42F1-A100-4AA9027C220F}" type="slidenum">
              <a:rPr lang="en-US" smtClean="0"/>
              <a:pPr/>
              <a:t>25</a:t>
            </a:fld>
            <a:endParaRPr lang="en-US"/>
          </a:p>
        </p:txBody>
      </p:sp>
    </p:spTree>
    <p:extLst>
      <p:ext uri="{BB962C8B-B14F-4D97-AF65-F5344CB8AC3E}">
        <p14:creationId xmlns:p14="http://schemas.microsoft.com/office/powerpoint/2010/main" val="9082458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3"/>
          <p:cNvSpPr>
            <a:spLocks noGrp="1" noChangeArrowheads="1"/>
          </p:cNvSpPr>
          <p:nvPr>
            <p:ph idx="1"/>
          </p:nvPr>
        </p:nvSpPr>
        <p:spPr>
          <a:xfrm>
            <a:off x="152400" y="1600200"/>
            <a:ext cx="8991600" cy="4191000"/>
          </a:xfrm>
        </p:spPr>
        <p:txBody>
          <a:bodyPr/>
          <a:lstStyle/>
          <a:p>
            <a:pPr eaLnBrk="1" hangingPunct="1">
              <a:lnSpc>
                <a:spcPct val="90000"/>
              </a:lnSpc>
            </a:pPr>
            <a:r>
              <a:rPr lang="en-US" sz="2800" dirty="0" smtClean="0">
                <a:latin typeface="Calibri"/>
                <a:ea typeface="ＭＳ Ｐゴシック" charset="-128"/>
                <a:cs typeface="Calibri"/>
              </a:rPr>
              <a:t>Based on student’s achievements</a:t>
            </a:r>
            <a:r>
              <a:rPr lang="en-US" sz="2800" dirty="0">
                <a:latin typeface="Calibri"/>
                <a:ea typeface="ＭＳ Ｐゴシック" charset="-128"/>
                <a:cs typeface="Calibri"/>
              </a:rPr>
              <a:t> </a:t>
            </a:r>
            <a:r>
              <a:rPr lang="en-US" sz="2800" dirty="0" smtClean="0">
                <a:latin typeface="Calibri"/>
                <a:ea typeface="ＭＳ Ｐゴシック" charset="-128"/>
                <a:cs typeface="Calibri"/>
              </a:rPr>
              <a:t>and talents</a:t>
            </a:r>
          </a:p>
          <a:p>
            <a:pPr eaLnBrk="1" hangingPunct="1">
              <a:lnSpc>
                <a:spcPct val="90000"/>
              </a:lnSpc>
            </a:pPr>
            <a:r>
              <a:rPr lang="en-US" sz="2800" dirty="0" smtClean="0">
                <a:latin typeface="Calibri"/>
                <a:ea typeface="ＭＳ Ｐゴシック" charset="-128"/>
                <a:cs typeface="Calibri"/>
              </a:rPr>
              <a:t>Largest source is from schools themselves</a:t>
            </a:r>
          </a:p>
          <a:p>
            <a:pPr eaLnBrk="1" hangingPunct="1">
              <a:lnSpc>
                <a:spcPct val="90000"/>
              </a:lnSpc>
            </a:pPr>
            <a:r>
              <a:rPr lang="en-US" sz="2800" dirty="0" smtClean="0">
                <a:latin typeface="Calibri"/>
                <a:ea typeface="ＭＳ Ｐゴシック" charset="-128"/>
                <a:cs typeface="Calibri"/>
              </a:rPr>
              <a:t>FL Bright Futures Program (GPA, Test Score, Service)</a:t>
            </a:r>
          </a:p>
          <a:p>
            <a:pPr eaLnBrk="1" hangingPunct="1">
              <a:lnSpc>
                <a:spcPct val="90000"/>
              </a:lnSpc>
            </a:pPr>
            <a:r>
              <a:rPr lang="en-US" sz="2800" dirty="0" smtClean="0">
                <a:latin typeface="Calibri"/>
                <a:ea typeface="ＭＳ Ｐゴシック" charset="-128"/>
                <a:cs typeface="Calibri"/>
              </a:rPr>
              <a:t>Financial need typically not a dominant factor</a:t>
            </a:r>
          </a:p>
          <a:p>
            <a:pPr eaLnBrk="1" hangingPunct="1">
              <a:lnSpc>
                <a:spcPct val="90000"/>
              </a:lnSpc>
            </a:pPr>
            <a:r>
              <a:rPr lang="en-US" sz="2800" dirty="0">
                <a:latin typeface="Calibri"/>
                <a:ea typeface="ＭＳ Ｐゴシック" charset="-128"/>
                <a:cs typeface="Calibri"/>
              </a:rPr>
              <a:t>Procedures for being considered vary</a:t>
            </a:r>
          </a:p>
          <a:p>
            <a:pPr lvl="1" eaLnBrk="1" hangingPunct="1">
              <a:lnSpc>
                <a:spcPct val="90000"/>
              </a:lnSpc>
            </a:pPr>
            <a:r>
              <a:rPr lang="en-US" sz="1800" dirty="0">
                <a:latin typeface="Calibri"/>
                <a:ea typeface="ＭＳ Ｐゴシック" charset="-128"/>
                <a:cs typeface="Calibri"/>
              </a:rPr>
              <a:t>Nomination</a:t>
            </a:r>
          </a:p>
          <a:p>
            <a:pPr lvl="1" eaLnBrk="1" hangingPunct="1">
              <a:lnSpc>
                <a:spcPct val="90000"/>
              </a:lnSpc>
            </a:pPr>
            <a:r>
              <a:rPr lang="en-US" sz="1800" dirty="0">
                <a:latin typeface="Calibri"/>
                <a:ea typeface="ＭＳ Ｐゴシック" charset="-128"/>
                <a:cs typeface="Calibri"/>
              </a:rPr>
              <a:t>Scholarship </a:t>
            </a:r>
            <a:r>
              <a:rPr lang="en-US" sz="1800" dirty="0" smtClean="0">
                <a:latin typeface="Calibri"/>
                <a:ea typeface="ＭＳ Ｐゴシック" charset="-128"/>
                <a:cs typeface="Calibri"/>
              </a:rPr>
              <a:t>application with essays</a:t>
            </a:r>
            <a:endParaRPr lang="en-US" sz="1800" dirty="0">
              <a:latin typeface="Calibri"/>
              <a:ea typeface="ＭＳ Ｐゴシック" charset="-128"/>
              <a:cs typeface="Calibri"/>
            </a:endParaRPr>
          </a:p>
          <a:p>
            <a:pPr lvl="1" eaLnBrk="1" hangingPunct="1">
              <a:lnSpc>
                <a:spcPct val="90000"/>
              </a:lnSpc>
            </a:pPr>
            <a:r>
              <a:rPr lang="en-US" sz="1800" dirty="0">
                <a:latin typeface="Calibri"/>
                <a:ea typeface="ＭＳ Ｐゴシック" charset="-128"/>
                <a:cs typeface="Calibri"/>
              </a:rPr>
              <a:t>Admission </a:t>
            </a:r>
            <a:r>
              <a:rPr lang="en-US" sz="1800" dirty="0" smtClean="0">
                <a:latin typeface="Calibri"/>
                <a:ea typeface="ＭＳ Ｐゴシック" charset="-128"/>
                <a:cs typeface="Calibri"/>
              </a:rPr>
              <a:t>application and decision</a:t>
            </a:r>
            <a:endParaRPr lang="en-US" sz="1800" dirty="0">
              <a:latin typeface="Calibri"/>
              <a:ea typeface="ＭＳ Ｐゴシック" charset="-128"/>
              <a:cs typeface="Calibri"/>
            </a:endParaRPr>
          </a:p>
          <a:p>
            <a:pPr lvl="1" eaLnBrk="1" hangingPunct="1">
              <a:lnSpc>
                <a:spcPct val="90000"/>
              </a:lnSpc>
            </a:pPr>
            <a:r>
              <a:rPr lang="en-US" sz="1800" dirty="0">
                <a:latin typeface="Calibri"/>
                <a:ea typeface="ＭＳ Ｐゴシック" charset="-128"/>
                <a:cs typeface="Calibri"/>
              </a:rPr>
              <a:t>Recommendation </a:t>
            </a:r>
            <a:r>
              <a:rPr lang="en-US" sz="1800" dirty="0" smtClean="0">
                <a:latin typeface="Calibri"/>
                <a:ea typeface="ＭＳ Ｐゴシック" charset="-128"/>
                <a:cs typeface="Calibri"/>
              </a:rPr>
              <a:t>letters</a:t>
            </a:r>
          </a:p>
          <a:p>
            <a:pPr eaLnBrk="1" hangingPunct="1">
              <a:lnSpc>
                <a:spcPct val="90000"/>
              </a:lnSpc>
            </a:pPr>
            <a:r>
              <a:rPr lang="en-US" sz="2800" dirty="0" smtClean="0">
                <a:latin typeface="Calibri"/>
                <a:ea typeface="ＭＳ Ｐゴシック" charset="-128"/>
                <a:cs typeface="Calibri"/>
              </a:rPr>
              <a:t>Must meet eligibility requirements and deadlines</a:t>
            </a:r>
          </a:p>
          <a:p>
            <a:pPr eaLnBrk="1" hangingPunct="1">
              <a:lnSpc>
                <a:spcPct val="90000"/>
              </a:lnSpc>
            </a:pPr>
            <a:r>
              <a:rPr lang="en-US" sz="2800" dirty="0" smtClean="0">
                <a:latin typeface="Calibri"/>
                <a:ea typeface="ＭＳ Ｐゴシック" charset="-128"/>
                <a:cs typeface="Calibri"/>
              </a:rPr>
              <a:t>Recruiting or rewarding? “Enrollment Management Tool”</a:t>
            </a:r>
          </a:p>
        </p:txBody>
      </p:sp>
      <p:sp>
        <p:nvSpPr>
          <p:cNvPr id="72706" name="Rectangle 2"/>
          <p:cNvSpPr>
            <a:spLocks noGrp="1" noChangeArrowheads="1"/>
          </p:cNvSpPr>
          <p:nvPr>
            <p:ph type="title"/>
          </p:nvPr>
        </p:nvSpPr>
        <p:spPr>
          <a:xfrm>
            <a:off x="457200" y="381000"/>
            <a:ext cx="8229600" cy="1143000"/>
          </a:xfrm>
        </p:spPr>
        <p:txBody>
          <a:bodyPr>
            <a:noAutofit/>
          </a:bodyPr>
          <a:lstStyle/>
          <a:p>
            <a:pPr algn="ctr" eaLnBrk="1" fontAlgn="auto" hangingPunct="1">
              <a:spcAft>
                <a:spcPts val="0"/>
              </a:spcAft>
              <a:defRPr/>
            </a:pPr>
            <a:r>
              <a:rPr lang="en-US" sz="4000" dirty="0" smtClean="0">
                <a:solidFill>
                  <a:srgbClr val="C00000"/>
                </a:solidFill>
                <a:ea typeface="+mj-ea"/>
              </a:rPr>
              <a:t>Merit-Based Scholarships</a:t>
            </a:r>
            <a:endParaRPr lang="en-US" sz="4000" dirty="0">
              <a:solidFill>
                <a:srgbClr val="C00000"/>
              </a:solidFill>
              <a:ea typeface="+mj-ea"/>
            </a:endParaRPr>
          </a:p>
        </p:txBody>
      </p:sp>
      <p:sp>
        <p:nvSpPr>
          <p:cNvPr id="2" name="Slide Number Placeholder 1"/>
          <p:cNvSpPr>
            <a:spLocks noGrp="1"/>
          </p:cNvSpPr>
          <p:nvPr>
            <p:ph type="sldNum" sz="quarter" idx="12"/>
          </p:nvPr>
        </p:nvSpPr>
        <p:spPr/>
        <p:txBody>
          <a:bodyPr/>
          <a:lstStyle/>
          <a:p>
            <a:fld id="{4CA0148F-4265-42F1-A100-4AA9027C220F}" type="slidenum">
              <a:rPr lang="en-US" smtClean="0"/>
              <a:pPr/>
              <a:t>26</a:t>
            </a:fld>
            <a:endParaRPr lang="en-U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idx="1"/>
          </p:nvPr>
        </p:nvSpPr>
        <p:spPr>
          <a:xfrm>
            <a:off x="914400" y="1905000"/>
            <a:ext cx="6934200" cy="3851275"/>
          </a:xfrm>
        </p:spPr>
        <p:txBody>
          <a:bodyPr>
            <a:normAutofit fontScale="92500"/>
          </a:bodyPr>
          <a:lstStyle/>
          <a:p>
            <a:pPr marL="365760" indent="-256032" eaLnBrk="1" fontAlgn="auto" hangingPunct="1">
              <a:lnSpc>
                <a:spcPct val="110000"/>
              </a:lnSpc>
              <a:spcAft>
                <a:spcPts val="0"/>
              </a:spcAft>
              <a:buFont typeface="Wingdings 3"/>
              <a:buChar char=""/>
              <a:defRPr/>
            </a:pPr>
            <a:endParaRPr lang="en-US" sz="3600" dirty="0">
              <a:solidFill>
                <a:schemeClr val="tx2"/>
              </a:solidFill>
              <a:ea typeface="+mn-ea"/>
            </a:endParaRPr>
          </a:p>
          <a:p>
            <a:pPr marL="365760" indent="-256032" eaLnBrk="1" fontAlgn="auto" hangingPunct="1">
              <a:lnSpc>
                <a:spcPct val="110000"/>
              </a:lnSpc>
              <a:spcAft>
                <a:spcPts val="0"/>
              </a:spcAft>
              <a:buFont typeface="Wingdings 3"/>
              <a:buChar char=""/>
              <a:defRPr/>
            </a:pPr>
            <a:r>
              <a:rPr lang="en-US" sz="2500" dirty="0">
                <a:latin typeface="Calibri"/>
                <a:ea typeface="+mn-ea"/>
                <a:cs typeface="Calibri"/>
              </a:rPr>
              <a:t>Is the scholarship </a:t>
            </a:r>
            <a:r>
              <a:rPr lang="en-US" sz="2500" dirty="0" smtClean="0">
                <a:latin typeface="Calibri"/>
                <a:ea typeface="+mn-ea"/>
                <a:cs typeface="Calibri"/>
              </a:rPr>
              <a:t>renewable each year?</a:t>
            </a:r>
            <a:endParaRPr lang="en-US" sz="2500" dirty="0">
              <a:latin typeface="Calibri"/>
              <a:ea typeface="+mn-ea"/>
              <a:cs typeface="Calibri"/>
            </a:endParaRPr>
          </a:p>
          <a:p>
            <a:pPr marL="365760" indent="-256032" eaLnBrk="1" fontAlgn="auto" hangingPunct="1">
              <a:lnSpc>
                <a:spcPct val="110000"/>
              </a:lnSpc>
              <a:spcAft>
                <a:spcPts val="0"/>
              </a:spcAft>
              <a:buFont typeface="Wingdings 3"/>
              <a:buChar char=""/>
              <a:defRPr/>
            </a:pPr>
            <a:r>
              <a:rPr lang="en-US" sz="2500" dirty="0">
                <a:latin typeface="Calibri"/>
                <a:ea typeface="+mn-ea"/>
                <a:cs typeface="Calibri"/>
              </a:rPr>
              <a:t>If so, what are the requirements for renewal</a:t>
            </a:r>
            <a:r>
              <a:rPr lang="en-US" sz="2500" dirty="0" smtClean="0">
                <a:latin typeface="Calibri"/>
                <a:ea typeface="+mn-ea"/>
                <a:cs typeface="Calibri"/>
              </a:rPr>
              <a:t>? </a:t>
            </a:r>
            <a:r>
              <a:rPr lang="en-US" sz="2200" dirty="0" smtClean="0">
                <a:latin typeface="Calibri"/>
                <a:ea typeface="+mn-ea"/>
                <a:cs typeface="Calibri"/>
              </a:rPr>
              <a:t>(minimum GPA, certain major, full enrollment status)</a:t>
            </a:r>
            <a:endParaRPr lang="en-US" sz="2200" dirty="0">
              <a:latin typeface="Calibri"/>
              <a:ea typeface="+mn-ea"/>
              <a:cs typeface="Calibri"/>
            </a:endParaRPr>
          </a:p>
          <a:p>
            <a:pPr marL="365760" indent="-256032" eaLnBrk="1" fontAlgn="auto" hangingPunct="1">
              <a:lnSpc>
                <a:spcPct val="110000"/>
              </a:lnSpc>
              <a:spcAft>
                <a:spcPts val="0"/>
              </a:spcAft>
              <a:buFont typeface="Wingdings 3"/>
              <a:buChar char=""/>
              <a:defRPr/>
            </a:pPr>
            <a:r>
              <a:rPr lang="en-US" sz="2500" dirty="0">
                <a:latin typeface="Calibri"/>
                <a:ea typeface="+mn-ea"/>
                <a:cs typeface="Calibri"/>
              </a:rPr>
              <a:t>Will the scholarship affect need-based </a:t>
            </a:r>
            <a:r>
              <a:rPr lang="en-US" sz="2500" dirty="0" smtClean="0">
                <a:latin typeface="Calibri"/>
                <a:ea typeface="+mn-ea"/>
                <a:cs typeface="Calibri"/>
              </a:rPr>
              <a:t>aid? </a:t>
            </a:r>
          </a:p>
          <a:p>
            <a:pPr marL="365760" indent="-256032" eaLnBrk="1" fontAlgn="auto" hangingPunct="1">
              <a:lnSpc>
                <a:spcPct val="110000"/>
              </a:lnSpc>
              <a:spcAft>
                <a:spcPts val="0"/>
              </a:spcAft>
              <a:buFont typeface="Wingdings 3"/>
              <a:buChar char=""/>
              <a:defRPr/>
            </a:pPr>
            <a:r>
              <a:rPr lang="en-US" sz="2500" dirty="0" smtClean="0">
                <a:latin typeface="Calibri"/>
                <a:ea typeface="+mn-ea"/>
                <a:cs typeface="Calibri"/>
              </a:rPr>
              <a:t>Can the scholarships be stacked?</a:t>
            </a:r>
          </a:p>
          <a:p>
            <a:pPr marL="365760" indent="-256032" eaLnBrk="1" fontAlgn="auto" hangingPunct="1">
              <a:lnSpc>
                <a:spcPct val="110000"/>
              </a:lnSpc>
              <a:spcAft>
                <a:spcPts val="0"/>
              </a:spcAft>
              <a:buFont typeface="Wingdings 3"/>
              <a:buChar char=""/>
              <a:defRPr/>
            </a:pPr>
            <a:r>
              <a:rPr lang="en-US" sz="2500" dirty="0" smtClean="0">
                <a:latin typeface="Calibri"/>
                <a:ea typeface="+mn-ea"/>
                <a:cs typeface="Calibri"/>
              </a:rPr>
              <a:t>Will the value of the scholarship change over time?</a:t>
            </a:r>
          </a:p>
          <a:p>
            <a:pPr marL="365760" indent="-256032" eaLnBrk="1" fontAlgn="auto" hangingPunct="1">
              <a:lnSpc>
                <a:spcPct val="110000"/>
              </a:lnSpc>
              <a:spcAft>
                <a:spcPts val="0"/>
              </a:spcAft>
              <a:buFont typeface="Wingdings 3"/>
              <a:buChar char=""/>
              <a:defRPr/>
            </a:pPr>
            <a:r>
              <a:rPr lang="en-US" sz="2500" dirty="0" smtClean="0">
                <a:latin typeface="Calibri"/>
                <a:ea typeface="+mn-ea"/>
                <a:cs typeface="Calibri"/>
              </a:rPr>
              <a:t>Can the scholarship be used to fund study abroad?</a:t>
            </a:r>
          </a:p>
          <a:p>
            <a:pPr marL="365760" indent="-256032" eaLnBrk="1" fontAlgn="auto" hangingPunct="1">
              <a:lnSpc>
                <a:spcPct val="110000"/>
              </a:lnSpc>
              <a:spcAft>
                <a:spcPts val="0"/>
              </a:spcAft>
              <a:buFont typeface="Wingdings 3"/>
              <a:buChar char=""/>
              <a:defRPr/>
            </a:pPr>
            <a:endParaRPr lang="en-US" sz="2500" dirty="0" smtClean="0">
              <a:latin typeface="Calibri"/>
              <a:ea typeface="+mn-ea"/>
              <a:cs typeface="Calibri"/>
            </a:endParaRPr>
          </a:p>
          <a:p>
            <a:pPr marL="365760" indent="-256032" eaLnBrk="1" fontAlgn="auto" hangingPunct="1">
              <a:lnSpc>
                <a:spcPct val="110000"/>
              </a:lnSpc>
              <a:spcAft>
                <a:spcPts val="0"/>
              </a:spcAft>
              <a:buFont typeface="Wingdings 3"/>
              <a:buChar char=""/>
              <a:defRPr/>
            </a:pPr>
            <a:endParaRPr lang="en-US" sz="2500" dirty="0">
              <a:latin typeface="Calibri"/>
              <a:ea typeface="+mn-ea"/>
              <a:cs typeface="Calibri"/>
            </a:endParaRPr>
          </a:p>
        </p:txBody>
      </p:sp>
      <p:sp>
        <p:nvSpPr>
          <p:cNvPr id="74754" name="Rectangle 2"/>
          <p:cNvSpPr>
            <a:spLocks noGrp="1" noChangeArrowheads="1"/>
          </p:cNvSpPr>
          <p:nvPr>
            <p:ph type="title"/>
          </p:nvPr>
        </p:nvSpPr>
        <p:spPr>
          <a:xfrm>
            <a:off x="685800" y="609600"/>
            <a:ext cx="7772400" cy="1398588"/>
          </a:xfrm>
        </p:spPr>
        <p:txBody>
          <a:bodyPr>
            <a:normAutofit fontScale="90000"/>
          </a:bodyPr>
          <a:lstStyle/>
          <a:p>
            <a:pPr algn="ctr" eaLnBrk="1" fontAlgn="auto" hangingPunct="1">
              <a:spcAft>
                <a:spcPts val="0"/>
              </a:spcAft>
              <a:defRPr/>
            </a:pPr>
            <a:r>
              <a:rPr lang="en-US" dirty="0">
                <a:solidFill>
                  <a:srgbClr val="C00000"/>
                </a:solidFill>
                <a:ea typeface="+mj-ea"/>
              </a:rPr>
              <a:t>What questions should students ask about </a:t>
            </a:r>
            <a:r>
              <a:rPr lang="en-US" dirty="0" smtClean="0">
                <a:solidFill>
                  <a:srgbClr val="C00000"/>
                </a:solidFill>
                <a:ea typeface="+mj-ea"/>
              </a:rPr>
              <a:t>merit-based awards</a:t>
            </a:r>
            <a:r>
              <a:rPr lang="en-US" dirty="0">
                <a:solidFill>
                  <a:srgbClr val="C00000"/>
                </a:solidFill>
                <a:ea typeface="+mj-ea"/>
              </a:rPr>
              <a:t>?</a:t>
            </a:r>
          </a:p>
        </p:txBody>
      </p:sp>
      <p:sp>
        <p:nvSpPr>
          <p:cNvPr id="2" name="Slide Number Placeholder 1"/>
          <p:cNvSpPr>
            <a:spLocks noGrp="1"/>
          </p:cNvSpPr>
          <p:nvPr>
            <p:ph type="sldNum" sz="quarter" idx="12"/>
          </p:nvPr>
        </p:nvSpPr>
        <p:spPr/>
        <p:txBody>
          <a:bodyPr/>
          <a:lstStyle/>
          <a:p>
            <a:fld id="{4CA0148F-4265-42F1-A100-4AA9027C220F}" type="slidenum">
              <a:rPr lang="en-US" smtClean="0"/>
              <a:pPr/>
              <a:t>27</a:t>
            </a:fld>
            <a:endParaRPr lang="en-U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3"/>
          <p:cNvSpPr>
            <a:spLocks noGrp="1" noChangeArrowheads="1"/>
          </p:cNvSpPr>
          <p:nvPr>
            <p:ph idx="1"/>
          </p:nvPr>
        </p:nvSpPr>
        <p:spPr>
          <a:xfrm>
            <a:off x="381000" y="2057400"/>
            <a:ext cx="8305800" cy="3962400"/>
          </a:xfrm>
        </p:spPr>
        <p:txBody>
          <a:bodyPr/>
          <a:lstStyle/>
          <a:p>
            <a:pPr eaLnBrk="1" hangingPunct="1"/>
            <a:r>
              <a:rPr lang="en-US" sz="2600" dirty="0" smtClean="0">
                <a:latin typeface="Calibri"/>
                <a:ea typeface="ＭＳ Ｐゴシック" charset="-128"/>
                <a:cs typeface="Calibri"/>
              </a:rPr>
              <a:t>529 </a:t>
            </a:r>
            <a:r>
              <a:rPr lang="en-US" sz="2600" dirty="0">
                <a:latin typeface="Calibri"/>
                <a:ea typeface="ＭＳ Ｐゴシック" charset="-128"/>
                <a:cs typeface="Calibri"/>
              </a:rPr>
              <a:t>Plans (Education Savings Plans, Prepaid Tuition </a:t>
            </a:r>
            <a:r>
              <a:rPr lang="en-US" sz="2600" dirty="0" smtClean="0">
                <a:latin typeface="Calibri"/>
                <a:ea typeface="ＭＳ Ｐゴシック" charset="-128"/>
                <a:cs typeface="Calibri"/>
              </a:rPr>
              <a:t>Plans)</a:t>
            </a:r>
          </a:p>
          <a:p>
            <a:pPr eaLnBrk="1" hangingPunct="1"/>
            <a:r>
              <a:rPr lang="en-US" sz="2600" dirty="0" smtClean="0">
                <a:latin typeface="Calibri"/>
                <a:ea typeface="ＭＳ Ｐゴシック" charset="-128"/>
                <a:cs typeface="Calibri"/>
              </a:rPr>
              <a:t>Coverdell Education Savings Accounts (ESA’s)</a:t>
            </a:r>
          </a:p>
          <a:p>
            <a:pPr eaLnBrk="1" hangingPunct="1"/>
            <a:r>
              <a:rPr lang="en-US" sz="2600" dirty="0" smtClean="0">
                <a:latin typeface="Calibri"/>
                <a:ea typeface="ＭＳ Ｐゴシック" charset="-128"/>
                <a:cs typeface="Calibri"/>
              </a:rPr>
              <a:t>UGMA/UTMA Accounts </a:t>
            </a:r>
          </a:p>
          <a:p>
            <a:pPr eaLnBrk="1" hangingPunct="1"/>
            <a:r>
              <a:rPr lang="en-US" sz="2600" dirty="0" smtClean="0">
                <a:latin typeface="Calibri"/>
                <a:ea typeface="ＭＳ Ｐゴシック" charset="-128"/>
                <a:cs typeface="Calibri"/>
              </a:rPr>
              <a:t>U.S. Savings Bonds</a:t>
            </a:r>
          </a:p>
          <a:p>
            <a:pPr eaLnBrk="1" hangingPunct="1"/>
            <a:r>
              <a:rPr lang="en-US" sz="2600" dirty="0" smtClean="0">
                <a:latin typeface="Calibri"/>
                <a:ea typeface="ＭＳ Ｐゴシック" charset="-128"/>
                <a:cs typeface="Calibri"/>
              </a:rPr>
              <a:t>Roth IRA’s</a:t>
            </a:r>
          </a:p>
          <a:p>
            <a:pPr eaLnBrk="1" hangingPunct="1"/>
            <a:r>
              <a:rPr lang="en-US" sz="2600" dirty="0" smtClean="0">
                <a:latin typeface="Calibri"/>
                <a:ea typeface="ＭＳ Ｐゴシック" charset="-128"/>
                <a:cs typeface="Calibri"/>
              </a:rPr>
              <a:t>Investment accounts designated for education</a:t>
            </a:r>
          </a:p>
          <a:p>
            <a:pPr eaLnBrk="1" hangingPunct="1"/>
            <a:r>
              <a:rPr lang="en-US" sz="2600" dirty="0">
                <a:latin typeface="Calibri"/>
                <a:ea typeface="ＭＳ Ｐゴシック" charset="-128"/>
                <a:cs typeface="Calibri"/>
              </a:rPr>
              <a:t>Summer and/or academic year student employment</a:t>
            </a:r>
          </a:p>
          <a:p>
            <a:pPr eaLnBrk="1" hangingPunct="1"/>
            <a:endParaRPr lang="en-US" sz="2600" dirty="0" smtClean="0">
              <a:latin typeface="Calibri"/>
              <a:ea typeface="ＭＳ Ｐゴシック" charset="-128"/>
              <a:cs typeface="Calibri"/>
            </a:endParaRPr>
          </a:p>
        </p:txBody>
      </p:sp>
      <p:sp>
        <p:nvSpPr>
          <p:cNvPr id="25602" name="Rectangle 2"/>
          <p:cNvSpPr>
            <a:spLocks noGrp="1" noChangeArrowheads="1"/>
          </p:cNvSpPr>
          <p:nvPr>
            <p:ph type="title"/>
          </p:nvPr>
        </p:nvSpPr>
        <p:spPr>
          <a:xfrm>
            <a:off x="304800" y="304800"/>
            <a:ext cx="8534400" cy="1143000"/>
          </a:xfrm>
        </p:spPr>
        <p:txBody>
          <a:bodyPr>
            <a:noAutofit/>
          </a:bodyPr>
          <a:lstStyle/>
          <a:p>
            <a:pPr algn="ctr" eaLnBrk="1" fontAlgn="auto" hangingPunct="1">
              <a:spcAft>
                <a:spcPts val="0"/>
              </a:spcAft>
              <a:defRPr/>
            </a:pPr>
            <a:r>
              <a:rPr lang="en-US" sz="4000" dirty="0" smtClean="0">
                <a:solidFill>
                  <a:srgbClr val="C00000"/>
                </a:solidFill>
                <a:ea typeface="+mj-ea"/>
              </a:rPr>
              <a:t>What other options are available to help families pay for college?</a:t>
            </a:r>
            <a:endParaRPr lang="en-US" sz="4000" dirty="0" smtClean="0">
              <a:solidFill>
                <a:srgbClr val="C00000"/>
              </a:solidFill>
              <a:effectLst/>
              <a:ea typeface="+mj-ea"/>
            </a:endParaRPr>
          </a:p>
        </p:txBody>
      </p:sp>
      <p:sp>
        <p:nvSpPr>
          <p:cNvPr id="3" name="TextBox 2"/>
          <p:cNvSpPr txBox="1"/>
          <p:nvPr/>
        </p:nvSpPr>
        <p:spPr>
          <a:xfrm>
            <a:off x="1295400" y="5423356"/>
            <a:ext cx="6248400" cy="215444"/>
          </a:xfrm>
          <a:prstGeom prst="rect">
            <a:avLst/>
          </a:prstGeom>
          <a:noFill/>
        </p:spPr>
        <p:txBody>
          <a:bodyPr wrap="square" rtlCol="0">
            <a:spAutoFit/>
          </a:bodyPr>
          <a:lstStyle/>
          <a:p>
            <a:r>
              <a:rPr lang="en-US" sz="800" b="0" dirty="0" smtClean="0">
                <a:latin typeface="Calibri"/>
                <a:cs typeface="Calibri"/>
              </a:rPr>
              <a:t>Paul L. Dietrich, Vice President - Investment Officer, Wells Fargo Advisors, LLC, 4242 South </a:t>
            </a:r>
            <a:r>
              <a:rPr lang="en-US" sz="800" b="0" dirty="0" err="1" smtClean="0">
                <a:latin typeface="Calibri"/>
                <a:cs typeface="Calibri"/>
              </a:rPr>
              <a:t>Tamiami</a:t>
            </a:r>
            <a:r>
              <a:rPr lang="en-US" sz="800" b="0" dirty="0" smtClean="0">
                <a:latin typeface="Calibri"/>
                <a:cs typeface="Calibri"/>
              </a:rPr>
              <a:t> Trail Venice, FL 34293, Direct: 941-492-3324</a:t>
            </a:r>
            <a:endParaRPr lang="en-US" sz="800" b="0" dirty="0">
              <a:latin typeface="Calibri"/>
              <a:cs typeface="Calibri"/>
            </a:endParaRPr>
          </a:p>
        </p:txBody>
      </p:sp>
      <p:sp>
        <p:nvSpPr>
          <p:cNvPr id="4" name="TextBox 3"/>
          <p:cNvSpPr txBox="1"/>
          <p:nvPr/>
        </p:nvSpPr>
        <p:spPr>
          <a:xfrm>
            <a:off x="1295400" y="5634335"/>
            <a:ext cx="6400800" cy="338554"/>
          </a:xfrm>
          <a:prstGeom prst="rect">
            <a:avLst/>
          </a:prstGeom>
          <a:noFill/>
        </p:spPr>
        <p:txBody>
          <a:bodyPr wrap="square" rtlCol="0">
            <a:spAutoFit/>
          </a:bodyPr>
          <a:lstStyle/>
          <a:p>
            <a:r>
              <a:rPr lang="en-US" sz="800" dirty="0" smtClean="0">
                <a:latin typeface="Calibri"/>
                <a:cs typeface="Calibri"/>
              </a:rPr>
              <a:t>Please consider the investment objectives, risks, charges and expenses carefully before investing in a 529 savings plan. The official statement, which contains this and other information, can be obtained by calling your financial advisor. Read it carefully before you invest.</a:t>
            </a:r>
            <a:endParaRPr lang="en-US" sz="800" dirty="0">
              <a:latin typeface="Calibri"/>
              <a:cs typeface="Calibri"/>
            </a:endParaRPr>
          </a:p>
        </p:txBody>
      </p:sp>
      <p:sp>
        <p:nvSpPr>
          <p:cNvPr id="5" name="TextBox 4"/>
          <p:cNvSpPr txBox="1"/>
          <p:nvPr/>
        </p:nvSpPr>
        <p:spPr>
          <a:xfrm>
            <a:off x="3810000" y="6400800"/>
            <a:ext cx="3886200" cy="338554"/>
          </a:xfrm>
          <a:prstGeom prst="rect">
            <a:avLst/>
          </a:prstGeom>
          <a:noFill/>
        </p:spPr>
        <p:txBody>
          <a:bodyPr wrap="square" rtlCol="0">
            <a:spAutoFit/>
          </a:bodyPr>
          <a:lstStyle/>
          <a:p>
            <a:pPr algn="ctr"/>
            <a:r>
              <a:rPr lang="en-US" sz="800" b="0" dirty="0" smtClean="0">
                <a:latin typeface="Calibri"/>
                <a:cs typeface="Calibri"/>
              </a:rPr>
              <a:t>Wells Fargo Advisors, LLC, Member SIPC, is a registered broker-dealer and a separate non-bank affiliate of Wells Fargo &amp; Company.</a:t>
            </a:r>
            <a:endParaRPr lang="en-US" sz="800" b="0" dirty="0">
              <a:latin typeface="Calibri"/>
              <a:cs typeface="Calibri"/>
            </a:endParaRPr>
          </a:p>
        </p:txBody>
      </p:sp>
      <p:sp>
        <p:nvSpPr>
          <p:cNvPr id="10" name="TextBox 9"/>
          <p:cNvSpPr txBox="1"/>
          <p:nvPr/>
        </p:nvSpPr>
        <p:spPr>
          <a:xfrm>
            <a:off x="4114800" y="6185356"/>
            <a:ext cx="1066800" cy="215444"/>
          </a:xfrm>
          <a:prstGeom prst="rect">
            <a:avLst/>
          </a:prstGeom>
          <a:noFill/>
          <a:ln>
            <a:solidFill>
              <a:schemeClr val="tx1"/>
            </a:solidFill>
          </a:ln>
        </p:spPr>
        <p:txBody>
          <a:bodyPr wrap="square" rtlCol="0">
            <a:spAutoFit/>
          </a:bodyPr>
          <a:lstStyle/>
          <a:p>
            <a:r>
              <a:rPr lang="en-US" sz="800" dirty="0" smtClean="0">
                <a:latin typeface="Calibri"/>
                <a:cs typeface="Calibri"/>
              </a:rPr>
              <a:t>NOT FDIC-Insured</a:t>
            </a:r>
            <a:endParaRPr lang="en-US" sz="800" dirty="0">
              <a:latin typeface="Calibri"/>
              <a:cs typeface="Calibri"/>
            </a:endParaRPr>
          </a:p>
        </p:txBody>
      </p:sp>
      <p:sp>
        <p:nvSpPr>
          <p:cNvPr id="13" name="TextBox 12"/>
          <p:cNvSpPr txBox="1"/>
          <p:nvPr/>
        </p:nvSpPr>
        <p:spPr>
          <a:xfrm>
            <a:off x="5181600" y="6185356"/>
            <a:ext cx="1066800" cy="215444"/>
          </a:xfrm>
          <a:prstGeom prst="rect">
            <a:avLst/>
          </a:prstGeom>
          <a:noFill/>
          <a:ln>
            <a:solidFill>
              <a:schemeClr val="tx1"/>
            </a:solidFill>
          </a:ln>
        </p:spPr>
        <p:txBody>
          <a:bodyPr wrap="square" rtlCol="0">
            <a:spAutoFit/>
          </a:bodyPr>
          <a:lstStyle/>
          <a:p>
            <a:r>
              <a:rPr lang="en-US" sz="800" dirty="0" smtClean="0">
                <a:latin typeface="Calibri"/>
                <a:cs typeface="Calibri"/>
              </a:rPr>
              <a:t>NO Bank Guarantee</a:t>
            </a:r>
            <a:endParaRPr lang="en-US" sz="800" dirty="0">
              <a:latin typeface="Calibri"/>
              <a:cs typeface="Calibri"/>
            </a:endParaRPr>
          </a:p>
        </p:txBody>
      </p:sp>
      <p:sp>
        <p:nvSpPr>
          <p:cNvPr id="14" name="TextBox 13"/>
          <p:cNvSpPr txBox="1"/>
          <p:nvPr/>
        </p:nvSpPr>
        <p:spPr>
          <a:xfrm>
            <a:off x="6248400" y="6185356"/>
            <a:ext cx="1066800" cy="215444"/>
          </a:xfrm>
          <a:prstGeom prst="rect">
            <a:avLst/>
          </a:prstGeom>
          <a:noFill/>
          <a:ln>
            <a:solidFill>
              <a:schemeClr val="tx1"/>
            </a:solidFill>
          </a:ln>
        </p:spPr>
        <p:txBody>
          <a:bodyPr wrap="square" rtlCol="0">
            <a:spAutoFit/>
          </a:bodyPr>
          <a:lstStyle/>
          <a:p>
            <a:r>
              <a:rPr lang="en-US" sz="800" dirty="0" smtClean="0">
                <a:latin typeface="Calibri"/>
                <a:cs typeface="Calibri"/>
              </a:rPr>
              <a:t>MAY Lose value</a:t>
            </a:r>
            <a:endParaRPr lang="en-US" sz="800" dirty="0">
              <a:latin typeface="Calibri"/>
              <a:cs typeface="Calibri"/>
            </a:endParaRPr>
          </a:p>
        </p:txBody>
      </p:sp>
      <p:sp>
        <p:nvSpPr>
          <p:cNvPr id="15" name="TextBox 14"/>
          <p:cNvSpPr txBox="1"/>
          <p:nvPr/>
        </p:nvSpPr>
        <p:spPr>
          <a:xfrm>
            <a:off x="5181600" y="6642556"/>
            <a:ext cx="2209800" cy="215444"/>
          </a:xfrm>
          <a:prstGeom prst="rect">
            <a:avLst/>
          </a:prstGeom>
          <a:noFill/>
        </p:spPr>
        <p:txBody>
          <a:bodyPr wrap="square" rtlCol="0">
            <a:spAutoFit/>
          </a:bodyPr>
          <a:lstStyle/>
          <a:p>
            <a:r>
              <a:rPr lang="en-US" sz="800" b="0" dirty="0" smtClean="0"/>
              <a:t>CAR 1214-04634</a:t>
            </a:r>
            <a:endParaRPr lang="en-US" sz="800" b="0" dirty="0"/>
          </a:p>
        </p:txBody>
      </p:sp>
      <p:sp>
        <p:nvSpPr>
          <p:cNvPr id="2" name="TextBox 1"/>
          <p:cNvSpPr txBox="1"/>
          <p:nvPr/>
        </p:nvSpPr>
        <p:spPr>
          <a:xfrm>
            <a:off x="4038600" y="5943600"/>
            <a:ext cx="1752600" cy="215444"/>
          </a:xfrm>
          <a:prstGeom prst="rect">
            <a:avLst/>
          </a:prstGeom>
          <a:noFill/>
        </p:spPr>
        <p:txBody>
          <a:bodyPr wrap="square" rtlCol="0">
            <a:spAutoFit/>
          </a:bodyPr>
          <a:lstStyle/>
          <a:p>
            <a:r>
              <a:rPr lang="en-US" sz="800" dirty="0" smtClean="0">
                <a:latin typeface="Calibri"/>
                <a:cs typeface="Calibri"/>
              </a:rPr>
              <a:t>Investment and Insurance Products:</a:t>
            </a:r>
            <a:endParaRPr lang="en-US" sz="800" dirty="0">
              <a:latin typeface="Calibri"/>
              <a:cs typeface="Calibri"/>
            </a:endParaRPr>
          </a:p>
        </p:txBody>
      </p:sp>
      <p:sp>
        <p:nvSpPr>
          <p:cNvPr id="12" name="Slide Number Placeholder 1"/>
          <p:cNvSpPr>
            <a:spLocks noGrp="1"/>
          </p:cNvSpPr>
          <p:nvPr>
            <p:ph type="sldNum" sz="quarter" idx="12"/>
          </p:nvPr>
        </p:nvSpPr>
        <p:spPr>
          <a:xfrm>
            <a:off x="8647113" y="6408738"/>
            <a:ext cx="366712" cy="365125"/>
          </a:xfrm>
        </p:spPr>
        <p:txBody>
          <a:bodyPr/>
          <a:lstStyle/>
          <a:p>
            <a:fld id="{4CA0148F-4265-42F1-A100-4AA9027C220F}" type="slidenum">
              <a:rPr lang="en-US" smtClean="0"/>
              <a:pPr/>
              <a:t>28</a:t>
            </a:fld>
            <a:endParaRPr lang="en-US" dirty="0"/>
          </a:p>
        </p:txBody>
      </p:sp>
    </p:spTree>
    <p:extLst>
      <p:ext uri="{BB962C8B-B14F-4D97-AF65-F5344CB8AC3E}">
        <p14:creationId xmlns:p14="http://schemas.microsoft.com/office/powerpoint/2010/main" val="2694427321"/>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3"/>
          <p:cNvSpPr>
            <a:spLocks noGrp="1" noChangeArrowheads="1"/>
          </p:cNvSpPr>
          <p:nvPr>
            <p:ph idx="1"/>
          </p:nvPr>
        </p:nvSpPr>
        <p:spPr>
          <a:xfrm>
            <a:off x="228600" y="1752600"/>
            <a:ext cx="8458200" cy="4267200"/>
          </a:xfrm>
        </p:spPr>
        <p:txBody>
          <a:bodyPr/>
          <a:lstStyle/>
          <a:p>
            <a:pPr marL="365125" lvl="1" indent="-255588" eaLnBrk="1" hangingPunct="1">
              <a:lnSpc>
                <a:spcPct val="90000"/>
              </a:lnSpc>
              <a:spcBef>
                <a:spcPts val="400"/>
              </a:spcBef>
              <a:buSzPct val="68000"/>
              <a:buFont typeface="Wingdings 3" pitchFamily="18" charset="2"/>
              <a:buChar char=""/>
            </a:pPr>
            <a:r>
              <a:rPr lang="en-US" sz="2400" dirty="0" smtClean="0">
                <a:latin typeface="Calibri"/>
                <a:ea typeface="ＭＳ Ｐゴシック" charset="-128"/>
                <a:cs typeface="Calibri"/>
              </a:rPr>
              <a:t>Use </a:t>
            </a:r>
            <a:r>
              <a:rPr lang="en-US" sz="2400" dirty="0">
                <a:latin typeface="Calibri"/>
                <a:ea typeface="ＭＳ Ｐゴシック" charset="-128"/>
                <a:cs typeface="Calibri"/>
              </a:rPr>
              <a:t>f</a:t>
            </a:r>
            <a:r>
              <a:rPr lang="en-US" sz="2400" dirty="0" smtClean="0">
                <a:latin typeface="Calibri"/>
                <a:ea typeface="ＭＳ Ｐゴシック" charset="-128"/>
                <a:cs typeface="Calibri"/>
              </a:rPr>
              <a:t>inancial aid tools on </a:t>
            </a:r>
            <a:r>
              <a:rPr lang="en-US" sz="2400" i="1" dirty="0" err="1" smtClean="0">
                <a:latin typeface="Calibri"/>
                <a:ea typeface="ＭＳ Ｐゴシック" charset="-128"/>
                <a:cs typeface="Calibri"/>
              </a:rPr>
              <a:t>PVSCollegeCounseling.com</a:t>
            </a:r>
            <a:endParaRPr lang="en-US" sz="2400" i="1" dirty="0" smtClean="0">
              <a:latin typeface="Calibri"/>
              <a:ea typeface="ＭＳ Ｐゴシック" charset="-128"/>
              <a:cs typeface="Calibri"/>
            </a:endParaRPr>
          </a:p>
          <a:p>
            <a:pPr marL="365125" lvl="1" indent="-255588" eaLnBrk="1" hangingPunct="1">
              <a:lnSpc>
                <a:spcPct val="90000"/>
              </a:lnSpc>
              <a:spcBef>
                <a:spcPts val="400"/>
              </a:spcBef>
              <a:buSzPct val="68000"/>
              <a:buFont typeface="Wingdings 3" pitchFamily="18" charset="2"/>
              <a:buChar char=""/>
            </a:pPr>
            <a:r>
              <a:rPr lang="en-US" sz="2500" dirty="0">
                <a:latin typeface="Calibri"/>
                <a:ea typeface="ＭＳ Ｐゴシック" charset="-128"/>
                <a:cs typeface="Calibri"/>
              </a:rPr>
              <a:t>Be aware of schools’ financial aid policies (need vs. merit aid</a:t>
            </a:r>
            <a:r>
              <a:rPr lang="en-US" sz="2500" dirty="0" smtClean="0">
                <a:latin typeface="Calibri"/>
                <a:ea typeface="ＭＳ Ｐゴシック" charset="-128"/>
                <a:cs typeface="Calibri"/>
              </a:rPr>
              <a:t>)</a:t>
            </a:r>
          </a:p>
          <a:p>
            <a:pPr eaLnBrk="1" hangingPunct="1">
              <a:lnSpc>
                <a:spcPct val="90000"/>
              </a:lnSpc>
            </a:pPr>
            <a:r>
              <a:rPr lang="en-US" sz="2500" dirty="0" smtClean="0">
                <a:latin typeface="Calibri"/>
                <a:ea typeface="ＭＳ Ｐゴシック" charset="-128"/>
                <a:cs typeface="Calibri"/>
              </a:rPr>
              <a:t>Recognize differential or preferential packaging</a:t>
            </a:r>
          </a:p>
          <a:p>
            <a:pPr eaLnBrk="1" hangingPunct="1">
              <a:lnSpc>
                <a:spcPct val="90000"/>
              </a:lnSpc>
            </a:pPr>
            <a:r>
              <a:rPr lang="en-US" sz="2500" dirty="0" smtClean="0">
                <a:latin typeface="Calibri"/>
                <a:ea typeface="ＭＳ Ｐゴシック" charset="-128"/>
                <a:cs typeface="Calibri"/>
              </a:rPr>
              <a:t>Deadlines are important, know and meet them</a:t>
            </a:r>
          </a:p>
          <a:p>
            <a:pPr eaLnBrk="1" hangingPunct="1">
              <a:lnSpc>
                <a:spcPct val="90000"/>
              </a:lnSpc>
            </a:pPr>
            <a:r>
              <a:rPr lang="en-US" sz="2500" dirty="0" smtClean="0">
                <a:latin typeface="Calibri"/>
                <a:ea typeface="ＭＳ Ｐゴシック" charset="-128"/>
                <a:cs typeface="Calibri"/>
              </a:rPr>
              <a:t>Avoid scholarship scams</a:t>
            </a:r>
          </a:p>
          <a:p>
            <a:pPr eaLnBrk="1" hangingPunct="1">
              <a:lnSpc>
                <a:spcPct val="90000"/>
              </a:lnSpc>
            </a:pPr>
            <a:r>
              <a:rPr lang="en-US" sz="2500" dirty="0">
                <a:latin typeface="Calibri"/>
                <a:ea typeface="ＭＳ Ｐゴシック" charset="-128"/>
                <a:cs typeface="Calibri"/>
              </a:rPr>
              <a:t>Weigh Early Decision considerations (on both admissions and financial aid sides</a:t>
            </a:r>
            <a:r>
              <a:rPr lang="en-US" sz="2500" dirty="0" smtClean="0">
                <a:latin typeface="Calibri"/>
                <a:ea typeface="ＭＳ Ｐゴシック" charset="-128"/>
                <a:cs typeface="Calibri"/>
              </a:rPr>
              <a:t>)</a:t>
            </a:r>
          </a:p>
          <a:p>
            <a:pPr eaLnBrk="1" hangingPunct="1">
              <a:lnSpc>
                <a:spcPct val="90000"/>
              </a:lnSpc>
            </a:pPr>
            <a:r>
              <a:rPr lang="en-US" sz="2500" dirty="0" smtClean="0">
                <a:latin typeface="Calibri"/>
                <a:ea typeface="ＭＳ Ｐゴシック" charset="-128"/>
                <a:cs typeface="Calibri"/>
              </a:rPr>
              <a:t>Know your loan terms and conditions</a:t>
            </a:r>
          </a:p>
          <a:p>
            <a:pPr eaLnBrk="1" hangingPunct="1">
              <a:lnSpc>
                <a:spcPct val="90000"/>
              </a:lnSpc>
            </a:pPr>
            <a:r>
              <a:rPr lang="en-US" sz="2500" dirty="0" smtClean="0">
                <a:latin typeface="Calibri"/>
                <a:ea typeface="ＭＳ Ｐゴシック" charset="-128"/>
                <a:cs typeface="Calibri"/>
              </a:rPr>
              <a:t>Understand basic formula for determining need-based aid</a:t>
            </a:r>
          </a:p>
          <a:p>
            <a:pPr marL="392113" lvl="1" indent="0" eaLnBrk="1" hangingPunct="1">
              <a:lnSpc>
                <a:spcPct val="90000"/>
              </a:lnSpc>
              <a:buNone/>
            </a:pPr>
            <a:r>
              <a:rPr lang="en-US" sz="2400" dirty="0" smtClean="0">
                <a:latin typeface="Calibri"/>
                <a:ea typeface="ＭＳ Ｐゴシック" charset="-128"/>
                <a:cs typeface="Calibri"/>
              </a:rPr>
              <a:t>(TCA minus EFC equals Demonstrated Need)</a:t>
            </a:r>
          </a:p>
          <a:p>
            <a:pPr eaLnBrk="1" hangingPunct="1">
              <a:lnSpc>
                <a:spcPct val="90000"/>
              </a:lnSpc>
            </a:pPr>
            <a:endParaRPr lang="en-US" sz="2500" dirty="0" smtClean="0">
              <a:latin typeface="Calibri"/>
              <a:ea typeface="ＭＳ Ｐゴシック" charset="-128"/>
              <a:cs typeface="Calibri"/>
            </a:endParaRPr>
          </a:p>
          <a:p>
            <a:pPr eaLnBrk="1" hangingPunct="1">
              <a:lnSpc>
                <a:spcPct val="90000"/>
              </a:lnSpc>
              <a:buFont typeface="Wingdings" pitchFamily="2" charset="2"/>
              <a:buNone/>
            </a:pPr>
            <a:endParaRPr lang="en-US" sz="3600" dirty="0" smtClean="0">
              <a:ea typeface="ＭＳ Ｐゴシック" charset="-128"/>
            </a:endParaRPr>
          </a:p>
        </p:txBody>
      </p:sp>
      <p:sp>
        <p:nvSpPr>
          <p:cNvPr id="7" name="Title 1"/>
          <p:cNvSpPr>
            <a:spLocks noGrp="1"/>
          </p:cNvSpPr>
          <p:nvPr>
            <p:ph type="title"/>
          </p:nvPr>
        </p:nvSpPr>
        <p:spPr/>
        <p:txBody>
          <a:bodyPr>
            <a:noAutofit/>
          </a:bodyPr>
          <a:lstStyle/>
          <a:p>
            <a:pPr algn="ctr" eaLnBrk="1" fontAlgn="auto" hangingPunct="1">
              <a:spcAft>
                <a:spcPts val="0"/>
              </a:spcAft>
              <a:defRPr/>
            </a:pPr>
            <a:r>
              <a:rPr lang="en-US" sz="4000" dirty="0" smtClean="0">
                <a:solidFill>
                  <a:srgbClr val="C00000"/>
                </a:solidFill>
                <a:ea typeface="+mj-ea"/>
              </a:rPr>
              <a:t>Tips and Reminders</a:t>
            </a:r>
            <a:endParaRPr lang="en-US" sz="4000" dirty="0">
              <a:solidFill>
                <a:srgbClr val="C00000"/>
              </a:solidFill>
              <a:ea typeface="+mj-ea"/>
            </a:endParaRPr>
          </a:p>
        </p:txBody>
      </p:sp>
      <p:sp>
        <p:nvSpPr>
          <p:cNvPr id="2" name="Slide Number Placeholder 1"/>
          <p:cNvSpPr>
            <a:spLocks noGrp="1"/>
          </p:cNvSpPr>
          <p:nvPr>
            <p:ph type="sldNum" sz="quarter" idx="12"/>
          </p:nvPr>
        </p:nvSpPr>
        <p:spPr>
          <a:xfrm>
            <a:off x="8647113" y="6416675"/>
            <a:ext cx="366712" cy="365125"/>
          </a:xfrm>
        </p:spPr>
        <p:txBody>
          <a:bodyPr/>
          <a:lstStyle/>
          <a:p>
            <a:fld id="{4CA0148F-4265-42F1-A100-4AA9027C220F}" type="slidenum">
              <a:rPr lang="en-US" smtClean="0"/>
              <a:pPr/>
              <a:t>29</a:t>
            </a:fld>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5"/>
          <p:cNvSpPr>
            <a:spLocks noGrp="1" noChangeArrowheads="1"/>
          </p:cNvSpPr>
          <p:nvPr>
            <p:ph idx="1"/>
          </p:nvPr>
        </p:nvSpPr>
        <p:spPr>
          <a:xfrm>
            <a:off x="152400" y="1676400"/>
            <a:ext cx="8610600" cy="3886200"/>
          </a:xfrm>
        </p:spPr>
        <p:txBody>
          <a:bodyPr/>
          <a:lstStyle/>
          <a:p>
            <a:pPr eaLnBrk="1" hangingPunct="1">
              <a:lnSpc>
                <a:spcPct val="90000"/>
              </a:lnSpc>
              <a:buNone/>
            </a:pPr>
            <a:endParaRPr lang="en-US" sz="3600" dirty="0" smtClean="0">
              <a:solidFill>
                <a:schemeClr val="tx2"/>
              </a:solidFill>
              <a:latin typeface="Calibri" pitchFamily="34" charset="0"/>
              <a:ea typeface="ＭＳ Ｐゴシック" charset="-128"/>
            </a:endParaRPr>
          </a:p>
          <a:p>
            <a:pPr eaLnBrk="1" hangingPunct="1">
              <a:lnSpc>
                <a:spcPct val="90000"/>
              </a:lnSpc>
            </a:pPr>
            <a:r>
              <a:rPr lang="en-US" sz="2800" dirty="0" smtClean="0">
                <a:latin typeface="Calibri" pitchFamily="34" charset="0"/>
                <a:ea typeface="ＭＳ Ｐゴシック" charset="-128"/>
              </a:rPr>
              <a:t>Funds provided to students and families to help pay for postsecondary education expenses </a:t>
            </a:r>
          </a:p>
          <a:p>
            <a:pPr eaLnBrk="1" hangingPunct="1">
              <a:lnSpc>
                <a:spcPct val="90000"/>
              </a:lnSpc>
            </a:pPr>
            <a:endParaRPr lang="en-US" altLang="ja-JP" sz="2800" dirty="0" smtClean="0">
              <a:latin typeface="Calibri" pitchFamily="34" charset="0"/>
              <a:ea typeface="ＭＳ Ｐゴシック" charset="-128"/>
            </a:endParaRPr>
          </a:p>
          <a:p>
            <a:pPr eaLnBrk="1" hangingPunct="1">
              <a:lnSpc>
                <a:spcPct val="90000"/>
              </a:lnSpc>
            </a:pPr>
            <a:r>
              <a:rPr lang="en-US" sz="2800" dirty="0" smtClean="0">
                <a:latin typeface="Calibri" pitchFamily="34" charset="0"/>
                <a:ea typeface="ＭＳ Ｐゴシック" charset="-128"/>
              </a:rPr>
              <a:t>Two categories of financial aid:</a:t>
            </a:r>
          </a:p>
          <a:p>
            <a:pPr lvl="1" eaLnBrk="1" hangingPunct="1">
              <a:lnSpc>
                <a:spcPct val="90000"/>
              </a:lnSpc>
            </a:pPr>
            <a:r>
              <a:rPr lang="en-US" sz="2400" dirty="0" smtClean="0">
                <a:latin typeface="Calibri" pitchFamily="34" charset="0"/>
                <a:ea typeface="ＭＳ Ｐゴシック" charset="-128"/>
              </a:rPr>
              <a:t>Need-based – financial considerations</a:t>
            </a:r>
          </a:p>
          <a:p>
            <a:pPr lvl="1" eaLnBrk="1" hangingPunct="1">
              <a:lnSpc>
                <a:spcPct val="90000"/>
              </a:lnSpc>
            </a:pPr>
            <a:r>
              <a:rPr lang="en-US" sz="2400" dirty="0" smtClean="0">
                <a:latin typeface="Calibri" pitchFamily="34" charset="0"/>
                <a:ea typeface="ＭＳ Ｐゴシック" charset="-128"/>
              </a:rPr>
              <a:t>Merit-based – </a:t>
            </a:r>
            <a:r>
              <a:rPr lang="en-US" sz="2400" dirty="0">
                <a:latin typeface="Calibri" pitchFamily="34" charset="0"/>
                <a:ea typeface="ＭＳ Ｐゴシック" charset="-128"/>
              </a:rPr>
              <a:t>talents, skills, </a:t>
            </a:r>
            <a:r>
              <a:rPr lang="en-US" sz="2400" dirty="0" smtClean="0">
                <a:latin typeface="Calibri" pitchFamily="34" charset="0"/>
                <a:ea typeface="ＭＳ Ｐゴシック" charset="-128"/>
              </a:rPr>
              <a:t>and achievements </a:t>
            </a:r>
          </a:p>
          <a:p>
            <a:pPr lvl="2" eaLnBrk="1" hangingPunct="1">
              <a:lnSpc>
                <a:spcPct val="90000"/>
              </a:lnSpc>
            </a:pPr>
            <a:r>
              <a:rPr lang="en-US" sz="2200" dirty="0" smtClean="0">
                <a:latin typeface="Calibri" pitchFamily="34" charset="0"/>
                <a:ea typeface="ＭＳ Ｐゴシック" charset="-128"/>
              </a:rPr>
              <a:t>(athletic, academic, artistic, leadership, or service)</a:t>
            </a:r>
          </a:p>
          <a:p>
            <a:pPr eaLnBrk="1" hangingPunct="1">
              <a:lnSpc>
                <a:spcPct val="90000"/>
              </a:lnSpc>
            </a:pPr>
            <a:endParaRPr lang="en-US" sz="3600" dirty="0" smtClean="0">
              <a:solidFill>
                <a:schemeClr val="tx2"/>
              </a:solidFill>
              <a:latin typeface="Calibri" pitchFamily="34" charset="0"/>
              <a:ea typeface="ＭＳ Ｐゴシック" charset="-128"/>
            </a:endParaRPr>
          </a:p>
          <a:p>
            <a:pPr marL="109537" indent="0" eaLnBrk="1" hangingPunct="1">
              <a:lnSpc>
                <a:spcPct val="90000"/>
              </a:lnSpc>
              <a:buNone/>
            </a:pPr>
            <a:endParaRPr lang="en-US" sz="3600" dirty="0" smtClean="0">
              <a:solidFill>
                <a:schemeClr val="tx2"/>
              </a:solidFill>
              <a:ea typeface="ＭＳ Ｐゴシック" charset="-128"/>
            </a:endParaRPr>
          </a:p>
          <a:p>
            <a:pPr eaLnBrk="1" hangingPunct="1">
              <a:lnSpc>
                <a:spcPct val="90000"/>
              </a:lnSpc>
            </a:pPr>
            <a:endParaRPr lang="en-US" sz="3600" dirty="0" smtClean="0">
              <a:solidFill>
                <a:schemeClr val="tx2"/>
              </a:solidFill>
              <a:ea typeface="ＭＳ Ｐゴシック" charset="-128"/>
            </a:endParaRPr>
          </a:p>
        </p:txBody>
      </p:sp>
      <p:sp>
        <p:nvSpPr>
          <p:cNvPr id="34820" name="Rectangle 4"/>
          <p:cNvSpPr>
            <a:spLocks noGrp="1" noChangeArrowheads="1"/>
          </p:cNvSpPr>
          <p:nvPr>
            <p:ph type="title"/>
          </p:nvPr>
        </p:nvSpPr>
        <p:spPr>
          <a:xfrm>
            <a:off x="457200" y="685800"/>
            <a:ext cx="8229600" cy="1143000"/>
          </a:xfrm>
        </p:spPr>
        <p:txBody>
          <a:bodyPr>
            <a:noAutofit/>
          </a:bodyPr>
          <a:lstStyle/>
          <a:p>
            <a:pPr algn="ctr" eaLnBrk="1" fontAlgn="auto" hangingPunct="1">
              <a:spcAft>
                <a:spcPts val="0"/>
              </a:spcAft>
              <a:defRPr/>
            </a:pPr>
            <a:r>
              <a:rPr lang="en-US" sz="4000" dirty="0" smtClean="0">
                <a:solidFill>
                  <a:srgbClr val="C00000"/>
                </a:solidFill>
                <a:ea typeface="+mj-ea"/>
              </a:rPr>
              <a:t>What is financial </a:t>
            </a:r>
            <a:r>
              <a:rPr lang="en-US" sz="4000" dirty="0">
                <a:solidFill>
                  <a:srgbClr val="C00000"/>
                </a:solidFill>
                <a:ea typeface="+mj-ea"/>
              </a:rPr>
              <a:t>aid?</a:t>
            </a:r>
          </a:p>
        </p:txBody>
      </p:sp>
      <p:sp>
        <p:nvSpPr>
          <p:cNvPr id="2" name="Slide Number Placeholder 1"/>
          <p:cNvSpPr>
            <a:spLocks noGrp="1"/>
          </p:cNvSpPr>
          <p:nvPr>
            <p:ph type="sldNum" sz="quarter" idx="12"/>
          </p:nvPr>
        </p:nvSpPr>
        <p:spPr/>
        <p:txBody>
          <a:bodyPr/>
          <a:lstStyle/>
          <a:p>
            <a:fld id="{4CA0148F-4265-42F1-A100-4AA9027C220F}" type="slidenum">
              <a:rPr lang="en-US" smtClean="0"/>
              <a:pPr/>
              <a:t>3</a:t>
            </a:fld>
            <a:endParaRPr lang="en-US"/>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458200" cy="4267200"/>
          </a:xfrm>
        </p:spPr>
        <p:txBody>
          <a:bodyPr/>
          <a:lstStyle/>
          <a:p>
            <a:r>
              <a:rPr lang="en-US" sz="2500" dirty="0" smtClean="0">
                <a:latin typeface="Calibri"/>
                <a:cs typeface="Calibri"/>
              </a:rPr>
              <a:t>“Hope is not a plan”</a:t>
            </a:r>
          </a:p>
          <a:p>
            <a:r>
              <a:rPr lang="en-US" sz="2500" dirty="0" smtClean="0">
                <a:latin typeface="Calibri"/>
                <a:cs typeface="Calibri"/>
              </a:rPr>
              <a:t>Act with integrity throughout the process</a:t>
            </a:r>
          </a:p>
          <a:p>
            <a:r>
              <a:rPr lang="en-US" sz="2500" dirty="0" smtClean="0">
                <a:latin typeface="Calibri"/>
                <a:cs typeface="Calibri"/>
              </a:rPr>
              <a:t>Include a “Financial Safety School” on your college list</a:t>
            </a:r>
          </a:p>
          <a:p>
            <a:r>
              <a:rPr lang="en-US" sz="2500" dirty="0" smtClean="0">
                <a:latin typeface="Calibri"/>
                <a:cs typeface="Calibri"/>
              </a:rPr>
              <a:t>Focus on Net Price when comparing award packages</a:t>
            </a:r>
            <a:endParaRPr lang="en-US" sz="2500" dirty="0">
              <a:latin typeface="Calibri"/>
              <a:cs typeface="Calibri"/>
            </a:endParaRPr>
          </a:p>
          <a:p>
            <a:r>
              <a:rPr lang="en-US" sz="2500" dirty="0" smtClean="0">
                <a:latin typeface="Calibri"/>
                <a:cs typeface="Calibri"/>
              </a:rPr>
              <a:t>EFC is based on parents’ </a:t>
            </a:r>
            <a:r>
              <a:rPr lang="en-US" sz="2500" i="1" dirty="0" smtClean="0">
                <a:latin typeface="Calibri"/>
                <a:cs typeface="Calibri"/>
              </a:rPr>
              <a:t>ability</a:t>
            </a:r>
            <a:r>
              <a:rPr lang="en-US" sz="2500" dirty="0" smtClean="0">
                <a:latin typeface="Calibri"/>
                <a:cs typeface="Calibri"/>
              </a:rPr>
              <a:t> to pay, not </a:t>
            </a:r>
            <a:r>
              <a:rPr lang="en-US" sz="2500" i="1" dirty="0" smtClean="0">
                <a:latin typeface="Calibri"/>
                <a:cs typeface="Calibri"/>
              </a:rPr>
              <a:t>willingness</a:t>
            </a:r>
            <a:r>
              <a:rPr lang="en-US" sz="2500" dirty="0" smtClean="0">
                <a:latin typeface="Calibri"/>
                <a:cs typeface="Calibri"/>
              </a:rPr>
              <a:t> to pay</a:t>
            </a:r>
          </a:p>
          <a:p>
            <a:r>
              <a:rPr lang="en-US" sz="2500" dirty="0" smtClean="0">
                <a:latin typeface="Calibri"/>
                <a:cs typeface="Calibri"/>
              </a:rPr>
              <a:t>Explore multiple financial aid options and </a:t>
            </a:r>
            <a:r>
              <a:rPr lang="en-US" sz="2500" dirty="0">
                <a:latin typeface="Calibri"/>
                <a:cs typeface="Calibri"/>
              </a:rPr>
              <a:t>r</a:t>
            </a:r>
            <a:r>
              <a:rPr lang="en-US" sz="2500" dirty="0" smtClean="0">
                <a:latin typeface="Calibri"/>
                <a:cs typeface="Calibri"/>
              </a:rPr>
              <a:t>eapply annually</a:t>
            </a:r>
          </a:p>
          <a:p>
            <a:r>
              <a:rPr lang="en-US" sz="2500" dirty="0" smtClean="0">
                <a:latin typeface="Calibri"/>
                <a:cs typeface="Calibri"/>
              </a:rPr>
              <a:t>Have “</a:t>
            </a:r>
            <a:r>
              <a:rPr lang="en-US" sz="2500" dirty="0">
                <a:latin typeface="Calibri"/>
                <a:cs typeface="Calibri"/>
              </a:rPr>
              <a:t>f</a:t>
            </a:r>
            <a:r>
              <a:rPr lang="en-US" sz="2500" dirty="0" smtClean="0">
                <a:latin typeface="Calibri"/>
                <a:cs typeface="Calibri"/>
              </a:rPr>
              <a:t>rank family discussion” about college funding </a:t>
            </a:r>
            <a:r>
              <a:rPr lang="en-US" sz="2500" i="1" dirty="0" smtClean="0">
                <a:latin typeface="Calibri"/>
                <a:cs typeface="Calibri"/>
              </a:rPr>
              <a:t>before</a:t>
            </a:r>
            <a:r>
              <a:rPr lang="en-US" sz="2500" dirty="0" smtClean="0">
                <a:latin typeface="Calibri"/>
                <a:cs typeface="Calibri"/>
              </a:rPr>
              <a:t> applying to schools</a:t>
            </a:r>
            <a:endParaRPr lang="en-US" sz="2500" dirty="0">
              <a:latin typeface="Calibri"/>
              <a:cs typeface="Calibri"/>
            </a:endParaRPr>
          </a:p>
        </p:txBody>
      </p:sp>
      <p:sp>
        <p:nvSpPr>
          <p:cNvPr id="3" name="Title 2"/>
          <p:cNvSpPr>
            <a:spLocks noGrp="1"/>
          </p:cNvSpPr>
          <p:nvPr>
            <p:ph type="title"/>
          </p:nvPr>
        </p:nvSpPr>
        <p:spPr/>
        <p:txBody>
          <a:bodyPr>
            <a:noAutofit/>
          </a:bodyPr>
          <a:lstStyle/>
          <a:p>
            <a:pPr algn="ctr"/>
            <a:r>
              <a:rPr lang="en-US" sz="4000" dirty="0" smtClean="0">
                <a:solidFill>
                  <a:srgbClr val="C00000"/>
                </a:solidFill>
              </a:rPr>
              <a:t>What should families keep in mind as they move forward?</a:t>
            </a:r>
            <a:endParaRPr lang="en-US" sz="4000" dirty="0">
              <a:solidFill>
                <a:srgbClr val="C00000"/>
              </a:solidFill>
            </a:endParaRPr>
          </a:p>
        </p:txBody>
      </p:sp>
      <p:sp>
        <p:nvSpPr>
          <p:cNvPr id="4" name="Slide Number Placeholder 3"/>
          <p:cNvSpPr>
            <a:spLocks noGrp="1"/>
          </p:cNvSpPr>
          <p:nvPr>
            <p:ph type="sldNum" sz="quarter" idx="12"/>
          </p:nvPr>
        </p:nvSpPr>
        <p:spPr/>
        <p:txBody>
          <a:bodyPr/>
          <a:lstStyle/>
          <a:p>
            <a:fld id="{4CA0148F-4265-42F1-A100-4AA9027C220F}"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3"/>
          <p:cNvSpPr>
            <a:spLocks noGrp="1" noChangeArrowheads="1"/>
          </p:cNvSpPr>
          <p:nvPr>
            <p:ph idx="1"/>
          </p:nvPr>
        </p:nvSpPr>
        <p:spPr>
          <a:xfrm>
            <a:off x="533400" y="1371600"/>
            <a:ext cx="7696200" cy="4572000"/>
          </a:xfrm>
        </p:spPr>
        <p:txBody>
          <a:bodyPr/>
          <a:lstStyle/>
          <a:p>
            <a:pPr eaLnBrk="1" hangingPunct="1"/>
            <a:r>
              <a:rPr lang="en-US" sz="2400" i="1" dirty="0" err="1" smtClean="0">
                <a:latin typeface="Calibri"/>
                <a:ea typeface="ＭＳ Ｐゴシック" charset="-128"/>
                <a:cs typeface="Calibri"/>
              </a:rPr>
              <a:t>www.PVSCollegeCounseling.com</a:t>
            </a:r>
            <a:r>
              <a:rPr lang="en-US" sz="2400" dirty="0" smtClean="0">
                <a:latin typeface="Calibri"/>
                <a:ea typeface="ＭＳ Ｐゴシック" charset="-128"/>
                <a:cs typeface="Calibri"/>
              </a:rPr>
              <a:t> - Recommended Portal</a:t>
            </a:r>
          </a:p>
          <a:p>
            <a:pPr eaLnBrk="1" hangingPunct="1"/>
            <a:r>
              <a:rPr lang="en-US" sz="2400" dirty="0" smtClean="0">
                <a:latin typeface="Calibri"/>
                <a:ea typeface="ＭＳ Ｐゴシック" charset="-128"/>
                <a:cs typeface="Calibri"/>
              </a:rPr>
              <a:t>Quick links available from there regarding:</a:t>
            </a:r>
          </a:p>
          <a:p>
            <a:pPr lvl="1" eaLnBrk="1" hangingPunct="1"/>
            <a:r>
              <a:rPr lang="en-US" sz="2000" dirty="0" smtClean="0">
                <a:latin typeface="Calibri"/>
                <a:ea typeface="ＭＳ Ｐゴシック" charset="-128"/>
                <a:cs typeface="Calibri"/>
              </a:rPr>
              <a:t>FAFSA and CSS PROFILE</a:t>
            </a:r>
          </a:p>
          <a:p>
            <a:pPr lvl="1" eaLnBrk="1" hangingPunct="1"/>
            <a:r>
              <a:rPr lang="en-US" sz="2000" dirty="0" smtClean="0">
                <a:latin typeface="Calibri"/>
                <a:ea typeface="ＭＳ Ｐゴシック" charset="-128"/>
                <a:cs typeface="Calibri"/>
              </a:rPr>
              <a:t>Federal Student Aid PIN</a:t>
            </a:r>
          </a:p>
          <a:p>
            <a:pPr lvl="1" eaLnBrk="1" hangingPunct="1"/>
            <a:r>
              <a:rPr lang="en-US" sz="2000" dirty="0" smtClean="0">
                <a:latin typeface="Calibri"/>
                <a:ea typeface="ＭＳ Ｐゴシック" charset="-128"/>
                <a:cs typeface="Calibri"/>
              </a:rPr>
              <a:t>Net Price Calculators</a:t>
            </a:r>
          </a:p>
          <a:p>
            <a:pPr lvl="1" eaLnBrk="1" hangingPunct="1"/>
            <a:r>
              <a:rPr lang="en-US" sz="2000" dirty="0" smtClean="0">
                <a:latin typeface="Calibri"/>
                <a:ea typeface="ＭＳ Ｐゴシック" charset="-128"/>
                <a:cs typeface="Calibri"/>
              </a:rPr>
              <a:t>FAFSA4Caster</a:t>
            </a:r>
          </a:p>
          <a:p>
            <a:pPr lvl="1" eaLnBrk="1" hangingPunct="1"/>
            <a:r>
              <a:rPr lang="en-US" sz="2000" dirty="0" smtClean="0">
                <a:latin typeface="Calibri"/>
                <a:ea typeface="ＭＳ Ｐゴシック" charset="-128"/>
                <a:cs typeface="Calibri"/>
              </a:rPr>
              <a:t>Federal Student Aid on the Web</a:t>
            </a:r>
          </a:p>
          <a:p>
            <a:pPr lvl="1" eaLnBrk="1" hangingPunct="1"/>
            <a:r>
              <a:rPr lang="en-US" sz="2000" dirty="0" smtClean="0">
                <a:latin typeface="Calibri"/>
                <a:ea typeface="ＭＳ Ｐゴシック" charset="-128"/>
                <a:cs typeface="Calibri"/>
              </a:rPr>
              <a:t>College Navigator</a:t>
            </a:r>
          </a:p>
          <a:p>
            <a:pPr lvl="1" eaLnBrk="1" hangingPunct="1"/>
            <a:r>
              <a:rPr lang="en-US" sz="2000" dirty="0" smtClean="0">
                <a:latin typeface="Calibri"/>
                <a:ea typeface="ＭＳ Ｐゴシック" charset="-128"/>
                <a:cs typeface="Calibri"/>
              </a:rPr>
              <a:t>College Scorecard</a:t>
            </a:r>
          </a:p>
          <a:p>
            <a:pPr lvl="1" eaLnBrk="1" hangingPunct="1"/>
            <a:r>
              <a:rPr lang="en-US" sz="2000" dirty="0" smtClean="0">
                <a:latin typeface="Calibri"/>
                <a:ea typeface="ＭＳ Ｐゴシック" charset="-128"/>
                <a:cs typeface="Calibri"/>
              </a:rPr>
              <a:t>Student Loan Repayment Calculator</a:t>
            </a:r>
          </a:p>
          <a:p>
            <a:pPr lvl="1" eaLnBrk="1" hangingPunct="1"/>
            <a:r>
              <a:rPr lang="en-US" sz="2000" dirty="0" smtClean="0">
                <a:latin typeface="Calibri"/>
                <a:ea typeface="ＭＳ Ｐゴシック" charset="-128"/>
                <a:cs typeface="Calibri"/>
              </a:rPr>
              <a:t>Scholarship Search Engines</a:t>
            </a:r>
          </a:p>
          <a:p>
            <a:pPr lvl="1" eaLnBrk="1" hangingPunct="1"/>
            <a:r>
              <a:rPr lang="en-US" sz="2000" dirty="0" smtClean="0">
                <a:latin typeface="Calibri"/>
                <a:ea typeface="ＭＳ Ｐゴシック" charset="-128"/>
                <a:cs typeface="Calibri"/>
              </a:rPr>
              <a:t>College Affordability/ROI Comparison Tools</a:t>
            </a:r>
          </a:p>
          <a:p>
            <a:pPr eaLnBrk="1" hangingPunct="1"/>
            <a:endParaRPr lang="en-US" sz="2400" dirty="0" smtClean="0">
              <a:latin typeface="Calibri"/>
              <a:ea typeface="ＭＳ Ｐゴシック" charset="-128"/>
              <a:cs typeface="Calibri"/>
            </a:endParaRPr>
          </a:p>
          <a:p>
            <a:pPr lvl="2" eaLnBrk="1" hangingPunct="1">
              <a:buFont typeface="Wingdings" pitchFamily="2" charset="2"/>
              <a:buNone/>
            </a:pPr>
            <a:endParaRPr lang="en-US" dirty="0" smtClean="0">
              <a:ea typeface="ＭＳ Ｐゴシック" charset="-128"/>
            </a:endParaRPr>
          </a:p>
        </p:txBody>
      </p:sp>
      <p:sp>
        <p:nvSpPr>
          <p:cNvPr id="87042" name="Rectangle 2"/>
          <p:cNvSpPr>
            <a:spLocks noGrp="1" noChangeArrowheads="1"/>
          </p:cNvSpPr>
          <p:nvPr>
            <p:ph type="title"/>
          </p:nvPr>
        </p:nvSpPr>
        <p:spPr>
          <a:xfrm>
            <a:off x="533400" y="152400"/>
            <a:ext cx="7993063" cy="1066800"/>
          </a:xfrm>
        </p:spPr>
        <p:txBody>
          <a:bodyPr/>
          <a:lstStyle/>
          <a:p>
            <a:pPr algn="ctr" eaLnBrk="1" fontAlgn="auto" hangingPunct="1">
              <a:spcAft>
                <a:spcPts val="0"/>
              </a:spcAft>
              <a:defRPr/>
            </a:pPr>
            <a:r>
              <a:rPr lang="en-US" dirty="0" smtClean="0">
                <a:solidFill>
                  <a:srgbClr val="C00000"/>
                </a:solidFill>
                <a:ea typeface="+mj-ea"/>
              </a:rPr>
              <a:t>Financial Aid Online </a:t>
            </a:r>
            <a:r>
              <a:rPr lang="en-US" dirty="0">
                <a:solidFill>
                  <a:srgbClr val="C00000"/>
                </a:solidFill>
                <a:ea typeface="+mj-ea"/>
              </a:rPr>
              <a:t>R</a:t>
            </a:r>
            <a:r>
              <a:rPr lang="en-US" dirty="0" smtClean="0">
                <a:solidFill>
                  <a:srgbClr val="C00000"/>
                </a:solidFill>
                <a:ea typeface="+mj-ea"/>
              </a:rPr>
              <a:t>esources</a:t>
            </a:r>
            <a:endParaRPr lang="en-US" dirty="0">
              <a:solidFill>
                <a:srgbClr val="C00000"/>
              </a:solidFill>
              <a:ea typeface="+mj-ea"/>
            </a:endParaRPr>
          </a:p>
        </p:txBody>
      </p:sp>
      <p:sp>
        <p:nvSpPr>
          <p:cNvPr id="2" name="Slide Number Placeholder 1"/>
          <p:cNvSpPr>
            <a:spLocks noGrp="1"/>
          </p:cNvSpPr>
          <p:nvPr>
            <p:ph type="sldNum" sz="quarter" idx="12"/>
          </p:nvPr>
        </p:nvSpPr>
        <p:spPr/>
        <p:txBody>
          <a:bodyPr/>
          <a:lstStyle/>
          <a:p>
            <a:fld id="{4CA0148F-4265-42F1-A100-4AA9027C220F}" type="slidenum">
              <a:rPr lang="en-US" smtClean="0"/>
              <a:pPr/>
              <a:t>31</a:t>
            </a:fld>
            <a:endParaRPr 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4" name="Rectangle 4"/>
          <p:cNvSpPr>
            <a:spLocks noGrp="1" noChangeArrowheads="1"/>
          </p:cNvSpPr>
          <p:nvPr>
            <p:ph type="ctrTitle"/>
          </p:nvPr>
        </p:nvSpPr>
        <p:spPr>
          <a:xfrm>
            <a:off x="457200" y="2590800"/>
            <a:ext cx="8304213" cy="1524000"/>
          </a:xfrm>
        </p:spPr>
        <p:txBody>
          <a:bodyPr>
            <a:noAutofit/>
          </a:bodyPr>
          <a:lstStyle/>
          <a:p>
            <a:pPr algn="ctr" eaLnBrk="1" fontAlgn="auto" hangingPunct="1">
              <a:spcAft>
                <a:spcPts val="0"/>
              </a:spcAft>
              <a:defRPr/>
            </a:pPr>
            <a:r>
              <a:rPr lang="en-US" sz="5400" dirty="0" smtClean="0">
                <a:solidFill>
                  <a:srgbClr val="FF0000"/>
                </a:solidFill>
                <a:ea typeface="+mj-ea"/>
              </a:rPr>
              <a:t>College Funding and Financial Aid</a:t>
            </a:r>
            <a:r>
              <a:rPr lang="en-US" sz="5400" baseline="0" dirty="0" smtClean="0">
                <a:solidFill>
                  <a:srgbClr val="FF0000"/>
                </a:solidFill>
                <a:ea typeface="+mj-ea"/>
              </a:rPr>
              <a:t> Workshop</a:t>
            </a:r>
            <a:endParaRPr lang="en-US" sz="5400" dirty="0">
              <a:solidFill>
                <a:srgbClr val="FF0000"/>
              </a:solidFill>
              <a:ea typeface="+mj-ea"/>
            </a:endParaRPr>
          </a:p>
        </p:txBody>
      </p:sp>
      <p:sp>
        <p:nvSpPr>
          <p:cNvPr id="28674" name="Rectangle 5"/>
          <p:cNvSpPr>
            <a:spLocks noGrp="1" noChangeArrowheads="1"/>
          </p:cNvSpPr>
          <p:nvPr>
            <p:ph type="subTitle" idx="1"/>
          </p:nvPr>
        </p:nvSpPr>
        <p:spPr>
          <a:xfrm>
            <a:off x="685800" y="2514600"/>
            <a:ext cx="7696200" cy="2971800"/>
          </a:xfrm>
        </p:spPr>
        <p:txBody>
          <a:bodyPr/>
          <a:lstStyle/>
          <a:p>
            <a:pPr marR="0" algn="ctr" eaLnBrk="1" hangingPunct="1"/>
            <a:r>
              <a:rPr lang="en-US" sz="6000" dirty="0" smtClean="0">
                <a:ea typeface="ＭＳ Ｐゴシック" charset="-128"/>
              </a:rPr>
              <a:t>    </a:t>
            </a:r>
          </a:p>
          <a:p>
            <a:pPr marR="0" algn="ctr" eaLnBrk="1" hangingPunct="1"/>
            <a:endParaRPr lang="en-US" sz="1600" dirty="0" smtClean="0">
              <a:solidFill>
                <a:schemeClr val="tx1"/>
              </a:solidFill>
              <a:ea typeface="ＭＳ Ｐゴシック" charset="-128"/>
            </a:endParaRPr>
          </a:p>
          <a:p>
            <a:pPr marR="0" algn="ctr" eaLnBrk="1" hangingPunct="1"/>
            <a:endParaRPr lang="en-US" sz="1800" dirty="0" smtClean="0">
              <a:solidFill>
                <a:schemeClr val="tx1"/>
              </a:solidFill>
              <a:ea typeface="ＭＳ Ｐゴシック" charset="-128"/>
            </a:endParaRPr>
          </a:p>
          <a:p>
            <a:pPr marR="0" algn="ctr" eaLnBrk="1" hangingPunct="1"/>
            <a:endParaRPr lang="en-US" sz="1800" dirty="0" smtClean="0">
              <a:solidFill>
                <a:schemeClr val="tx1"/>
              </a:solidFill>
              <a:ea typeface="ＭＳ Ｐゴシック" charset="-128"/>
            </a:endParaRPr>
          </a:p>
          <a:p>
            <a:pPr marR="0" algn="ctr" eaLnBrk="1" hangingPunct="1"/>
            <a:r>
              <a:rPr lang="en-US" sz="2000" dirty="0" smtClean="0">
                <a:solidFill>
                  <a:schemeClr val="tx1"/>
                </a:solidFill>
                <a:ea typeface="ＭＳ Ｐゴシック" charset="-128"/>
              </a:rPr>
              <a:t>April 2, 2015</a:t>
            </a:r>
          </a:p>
        </p:txBody>
      </p:sp>
      <p:pic>
        <p:nvPicPr>
          <p:cNvPr id="8" name="Picture 7"/>
          <p:cNvPicPr>
            <a:picLocks noChangeAspect="1"/>
          </p:cNvPicPr>
          <p:nvPr/>
        </p:nvPicPr>
        <p:blipFill>
          <a:blip r:embed="rId3"/>
          <a:stretch>
            <a:fillRect/>
          </a:stretch>
        </p:blipFill>
        <p:spPr>
          <a:xfrm>
            <a:off x="3581400" y="381000"/>
            <a:ext cx="1828801" cy="1495516"/>
          </a:xfrm>
          <a:prstGeom prst="rect">
            <a:avLst/>
          </a:prstGeom>
        </p:spPr>
      </p:pic>
      <p:sp>
        <p:nvSpPr>
          <p:cNvPr id="4" name="TextBox 3"/>
          <p:cNvSpPr txBox="1"/>
          <p:nvPr/>
        </p:nvSpPr>
        <p:spPr>
          <a:xfrm>
            <a:off x="5638800" y="6248400"/>
            <a:ext cx="3124200" cy="246221"/>
          </a:xfrm>
          <a:prstGeom prst="rect">
            <a:avLst/>
          </a:prstGeom>
          <a:noFill/>
        </p:spPr>
        <p:txBody>
          <a:bodyPr wrap="square" rtlCol="0">
            <a:spAutoFit/>
          </a:bodyPr>
          <a:lstStyle/>
          <a:p>
            <a:r>
              <a:rPr lang="en-US" sz="1000" b="0" dirty="0" smtClean="0">
                <a:latin typeface="+mn-lt"/>
              </a:rPr>
              <a:t>Contributors: Jane Robbins and Paul Dietrich</a:t>
            </a:r>
            <a:endParaRPr lang="en-US" sz="1000" b="0" dirty="0">
              <a:latin typeface="+mn-lt"/>
            </a:endParaRPr>
          </a:p>
        </p:txBody>
      </p:sp>
      <p:sp>
        <p:nvSpPr>
          <p:cNvPr id="2" name="TextBox 1"/>
          <p:cNvSpPr txBox="1"/>
          <p:nvPr/>
        </p:nvSpPr>
        <p:spPr>
          <a:xfrm>
            <a:off x="-3022600" y="76200"/>
            <a:ext cx="184666" cy="830997"/>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91941987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3"/>
          <p:cNvSpPr>
            <a:spLocks noGrp="1" noChangeArrowheads="1"/>
          </p:cNvSpPr>
          <p:nvPr>
            <p:ph idx="1"/>
          </p:nvPr>
        </p:nvSpPr>
        <p:spPr>
          <a:xfrm>
            <a:off x="381000" y="2133600"/>
            <a:ext cx="9296400" cy="5105400"/>
          </a:xfrm>
        </p:spPr>
        <p:txBody>
          <a:bodyPr/>
          <a:lstStyle/>
          <a:p>
            <a:pPr eaLnBrk="1" hangingPunct="1">
              <a:lnSpc>
                <a:spcPct val="90000"/>
              </a:lnSpc>
            </a:pPr>
            <a:r>
              <a:rPr lang="en-US" sz="3200" dirty="0" smtClean="0">
                <a:latin typeface="Calibri"/>
                <a:ea typeface="ＭＳ Ｐゴシック" charset="-128"/>
                <a:cs typeface="Calibri"/>
              </a:rPr>
              <a:t>Primary responsibility to pay falls to the family</a:t>
            </a:r>
          </a:p>
          <a:p>
            <a:pPr eaLnBrk="1" hangingPunct="1">
              <a:lnSpc>
                <a:spcPct val="90000"/>
              </a:lnSpc>
            </a:pPr>
            <a:r>
              <a:rPr lang="en-US" sz="3200" dirty="0" smtClean="0">
                <a:latin typeface="Calibri"/>
                <a:ea typeface="ＭＳ Ｐゴシック" charset="-128"/>
                <a:cs typeface="Calibri"/>
              </a:rPr>
              <a:t>Families contribute to the extent they a</a:t>
            </a:r>
            <a:r>
              <a:rPr lang="en-US" altLang="ja-JP" sz="3200" dirty="0" smtClean="0">
                <a:latin typeface="Calibri"/>
                <a:ea typeface="ＭＳ Ｐゴシック" charset="-128"/>
                <a:cs typeface="Calibri"/>
              </a:rPr>
              <a:t>re able</a:t>
            </a:r>
          </a:p>
          <a:p>
            <a:pPr eaLnBrk="1" hangingPunct="1">
              <a:lnSpc>
                <a:spcPct val="90000"/>
              </a:lnSpc>
            </a:pPr>
            <a:r>
              <a:rPr lang="en-US" sz="3200" dirty="0" smtClean="0">
                <a:latin typeface="Calibri"/>
                <a:ea typeface="ＭＳ Ｐゴシック" charset="-128"/>
                <a:cs typeface="Calibri"/>
              </a:rPr>
              <a:t>Income and assets reflect financial strength </a:t>
            </a:r>
          </a:p>
          <a:p>
            <a:pPr eaLnBrk="1" hangingPunct="1">
              <a:lnSpc>
                <a:spcPct val="90000"/>
              </a:lnSpc>
            </a:pPr>
            <a:r>
              <a:rPr lang="en-US" sz="3200" dirty="0" smtClean="0">
                <a:latin typeface="Calibri"/>
                <a:ea typeface="ＭＳ Ｐゴシック" charset="-128"/>
                <a:cs typeface="Calibri"/>
              </a:rPr>
              <a:t>Similar treatment for similar circumstances</a:t>
            </a:r>
          </a:p>
          <a:p>
            <a:pPr eaLnBrk="1" hangingPunct="1">
              <a:lnSpc>
                <a:spcPct val="90000"/>
              </a:lnSpc>
            </a:pPr>
            <a:r>
              <a:rPr lang="en-US" sz="3200" dirty="0" smtClean="0">
                <a:latin typeface="Calibri"/>
                <a:ea typeface="ＭＳ Ｐゴシック" charset="-128"/>
                <a:cs typeface="Calibri"/>
              </a:rPr>
              <a:t>Expect more from those with greater resources</a:t>
            </a:r>
          </a:p>
          <a:p>
            <a:pPr eaLnBrk="1" hangingPunct="1">
              <a:lnSpc>
                <a:spcPct val="90000"/>
              </a:lnSpc>
            </a:pPr>
            <a:r>
              <a:rPr lang="en-US" sz="3200" dirty="0" smtClean="0">
                <a:latin typeface="Calibri"/>
                <a:ea typeface="ＭＳ Ｐゴシック" charset="-128"/>
                <a:cs typeface="Calibri"/>
              </a:rPr>
              <a:t>Aid eligibility based on an annual “snapshot”</a:t>
            </a:r>
          </a:p>
          <a:p>
            <a:pPr eaLnBrk="1" hangingPunct="1">
              <a:lnSpc>
                <a:spcPct val="90000"/>
              </a:lnSpc>
            </a:pPr>
            <a:r>
              <a:rPr lang="en-US" sz="3200" dirty="0" smtClean="0">
                <a:latin typeface="Calibri"/>
                <a:ea typeface="ＭＳ Ｐゴシック" charset="-128"/>
                <a:cs typeface="Calibri"/>
              </a:rPr>
              <a:t>Unusual family circumstances considered</a:t>
            </a:r>
          </a:p>
          <a:p>
            <a:pPr marL="109537" indent="0" eaLnBrk="1" hangingPunct="1">
              <a:lnSpc>
                <a:spcPct val="90000"/>
              </a:lnSpc>
              <a:buNone/>
            </a:pPr>
            <a:endParaRPr lang="en-US" sz="3000" dirty="0" smtClean="0">
              <a:solidFill>
                <a:schemeClr val="tx2"/>
              </a:solidFill>
              <a:ea typeface="ＭＳ Ｐゴシック" charset="-128"/>
            </a:endParaRPr>
          </a:p>
        </p:txBody>
      </p:sp>
      <p:sp>
        <p:nvSpPr>
          <p:cNvPr id="41986" name="Rectangle 2"/>
          <p:cNvSpPr>
            <a:spLocks noGrp="1" noChangeArrowheads="1"/>
          </p:cNvSpPr>
          <p:nvPr>
            <p:ph type="title"/>
          </p:nvPr>
        </p:nvSpPr>
        <p:spPr>
          <a:xfrm>
            <a:off x="457200" y="228600"/>
            <a:ext cx="8229600" cy="1676400"/>
          </a:xfrm>
        </p:spPr>
        <p:txBody>
          <a:bodyPr>
            <a:noAutofit/>
          </a:bodyPr>
          <a:lstStyle/>
          <a:p>
            <a:pPr algn="ctr" eaLnBrk="1" fontAlgn="auto" hangingPunct="1">
              <a:spcAft>
                <a:spcPts val="0"/>
              </a:spcAft>
              <a:defRPr/>
            </a:pPr>
            <a:r>
              <a:rPr lang="en-US" sz="4000" dirty="0" smtClean="0">
                <a:solidFill>
                  <a:srgbClr val="C00000"/>
                </a:solidFill>
                <a:ea typeface="+mj-ea"/>
              </a:rPr>
              <a:t>What are the guiding principles of </a:t>
            </a:r>
            <a:r>
              <a:rPr lang="en-US" sz="4000" dirty="0">
                <a:solidFill>
                  <a:srgbClr val="C00000"/>
                </a:solidFill>
                <a:ea typeface="+mj-ea"/>
              </a:rPr>
              <a:t>need-based aid?</a:t>
            </a:r>
          </a:p>
        </p:txBody>
      </p:sp>
      <p:sp>
        <p:nvSpPr>
          <p:cNvPr id="2" name="Slide Number Placeholder 1"/>
          <p:cNvSpPr>
            <a:spLocks noGrp="1"/>
          </p:cNvSpPr>
          <p:nvPr>
            <p:ph type="sldNum" sz="quarter" idx="12"/>
          </p:nvPr>
        </p:nvSpPr>
        <p:spPr/>
        <p:txBody>
          <a:bodyPr/>
          <a:lstStyle/>
          <a:p>
            <a:fld id="{4CA0148F-4265-42F1-A100-4AA9027C220F}" type="slidenum">
              <a:rPr lang="en-US" smtClean="0"/>
              <a:pPr/>
              <a:t>4</a:t>
            </a:fld>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5"/>
          <p:cNvSpPr>
            <a:spLocks noGrp="1" noChangeArrowheads="1"/>
          </p:cNvSpPr>
          <p:nvPr>
            <p:ph idx="1"/>
          </p:nvPr>
        </p:nvSpPr>
        <p:spPr>
          <a:xfrm>
            <a:off x="533400" y="1828800"/>
            <a:ext cx="9372600" cy="3810000"/>
          </a:xfrm>
        </p:spPr>
        <p:txBody>
          <a:bodyPr/>
          <a:lstStyle/>
          <a:p>
            <a:pPr eaLnBrk="1" hangingPunct="1">
              <a:lnSpc>
                <a:spcPct val="90000"/>
              </a:lnSpc>
              <a:buNone/>
            </a:pPr>
            <a:endParaRPr lang="en-US" sz="3600" dirty="0" smtClean="0">
              <a:solidFill>
                <a:schemeClr val="tx2"/>
              </a:solidFill>
              <a:latin typeface="Calibri" pitchFamily="34" charset="0"/>
              <a:ea typeface="ＭＳ Ｐゴシック" charset="-128"/>
            </a:endParaRPr>
          </a:p>
          <a:p>
            <a:pPr eaLnBrk="1" hangingPunct="1">
              <a:lnSpc>
                <a:spcPct val="90000"/>
              </a:lnSpc>
            </a:pPr>
            <a:r>
              <a:rPr lang="en-US" sz="3600" dirty="0" smtClean="0">
                <a:latin typeface="Calibri" pitchFamily="34" charset="0"/>
                <a:ea typeface="ＭＳ Ｐゴシック" charset="-128"/>
              </a:rPr>
              <a:t>Gift Aid (“Free Money”)</a:t>
            </a:r>
          </a:p>
          <a:p>
            <a:pPr lvl="1" eaLnBrk="1" hangingPunct="1">
              <a:lnSpc>
                <a:spcPct val="90000"/>
              </a:lnSpc>
            </a:pPr>
            <a:r>
              <a:rPr lang="en-US" sz="3600" dirty="0" smtClean="0">
                <a:latin typeface="Calibri" pitchFamily="34" charset="0"/>
                <a:ea typeface="ＭＳ Ｐゴシック" charset="-128"/>
              </a:rPr>
              <a:t>Grants – Need-based</a:t>
            </a:r>
          </a:p>
          <a:p>
            <a:pPr lvl="1" eaLnBrk="1" hangingPunct="1">
              <a:lnSpc>
                <a:spcPct val="90000"/>
              </a:lnSpc>
            </a:pPr>
            <a:r>
              <a:rPr lang="en-US" sz="3600" dirty="0" smtClean="0">
                <a:latin typeface="Calibri" pitchFamily="34" charset="0"/>
                <a:ea typeface="ＭＳ Ｐゴシック" charset="-128"/>
              </a:rPr>
              <a:t>Scholarships – Merit-based </a:t>
            </a:r>
            <a:endParaRPr lang="en-US" altLang="ja-JP" sz="3600" dirty="0" smtClean="0">
              <a:latin typeface="Calibri" pitchFamily="34" charset="0"/>
              <a:ea typeface="ＭＳ Ｐゴシック" charset="-128"/>
            </a:endParaRPr>
          </a:p>
          <a:p>
            <a:pPr eaLnBrk="1" hangingPunct="1">
              <a:lnSpc>
                <a:spcPct val="90000"/>
              </a:lnSpc>
            </a:pPr>
            <a:r>
              <a:rPr lang="en-US" sz="3600" dirty="0" smtClean="0">
                <a:latin typeface="Calibri" pitchFamily="34" charset="0"/>
                <a:ea typeface="ＭＳ Ｐゴシック" charset="-128"/>
              </a:rPr>
              <a:t>Self-Help</a:t>
            </a:r>
            <a:r>
              <a:rPr lang="en-US" sz="3600" dirty="0">
                <a:latin typeface="Calibri" pitchFamily="34" charset="0"/>
                <a:ea typeface="ＭＳ Ｐゴシック" charset="-128"/>
              </a:rPr>
              <a:t> </a:t>
            </a:r>
            <a:endParaRPr lang="en-US" sz="3600" dirty="0" smtClean="0">
              <a:latin typeface="Calibri" pitchFamily="34" charset="0"/>
              <a:ea typeface="ＭＳ Ｐゴシック" charset="-128"/>
            </a:endParaRPr>
          </a:p>
          <a:p>
            <a:pPr lvl="1" eaLnBrk="1" hangingPunct="1">
              <a:lnSpc>
                <a:spcPct val="90000"/>
              </a:lnSpc>
            </a:pPr>
            <a:r>
              <a:rPr lang="en-US" sz="3600" dirty="0" smtClean="0">
                <a:latin typeface="Calibri" pitchFamily="34" charset="0"/>
                <a:ea typeface="ＭＳ Ｐゴシック" charset="-128"/>
              </a:rPr>
              <a:t>Loans – Need and non need-based</a:t>
            </a:r>
          </a:p>
          <a:p>
            <a:pPr lvl="1" eaLnBrk="1" hangingPunct="1">
              <a:lnSpc>
                <a:spcPct val="90000"/>
              </a:lnSpc>
            </a:pPr>
            <a:r>
              <a:rPr lang="en-US" sz="3600" dirty="0" smtClean="0">
                <a:latin typeface="Calibri" pitchFamily="34" charset="0"/>
                <a:ea typeface="ＭＳ Ｐゴシック" charset="-128"/>
              </a:rPr>
              <a:t>Employment – Work-Study</a:t>
            </a:r>
          </a:p>
          <a:p>
            <a:pPr eaLnBrk="1" hangingPunct="1">
              <a:lnSpc>
                <a:spcPct val="90000"/>
              </a:lnSpc>
            </a:pPr>
            <a:endParaRPr lang="en-US" sz="3600" dirty="0" smtClean="0">
              <a:solidFill>
                <a:schemeClr val="tx2"/>
              </a:solidFill>
              <a:latin typeface="Calibri" pitchFamily="34" charset="0"/>
              <a:ea typeface="ＭＳ Ｐゴシック" charset="-128"/>
            </a:endParaRPr>
          </a:p>
          <a:p>
            <a:pPr marL="109537" indent="0" eaLnBrk="1" hangingPunct="1">
              <a:lnSpc>
                <a:spcPct val="90000"/>
              </a:lnSpc>
              <a:buNone/>
            </a:pPr>
            <a:endParaRPr lang="en-US" sz="3600" dirty="0" smtClean="0">
              <a:solidFill>
                <a:schemeClr val="tx2"/>
              </a:solidFill>
              <a:ea typeface="ＭＳ Ｐゴシック" charset="-128"/>
            </a:endParaRPr>
          </a:p>
          <a:p>
            <a:pPr eaLnBrk="1" hangingPunct="1">
              <a:lnSpc>
                <a:spcPct val="90000"/>
              </a:lnSpc>
            </a:pPr>
            <a:endParaRPr lang="en-US" sz="3600" dirty="0" smtClean="0">
              <a:solidFill>
                <a:schemeClr val="tx2"/>
              </a:solidFill>
              <a:ea typeface="ＭＳ Ｐゴシック" charset="-128"/>
            </a:endParaRPr>
          </a:p>
        </p:txBody>
      </p:sp>
      <p:sp>
        <p:nvSpPr>
          <p:cNvPr id="34820" name="Rectangle 4"/>
          <p:cNvSpPr>
            <a:spLocks noGrp="1" noChangeArrowheads="1"/>
          </p:cNvSpPr>
          <p:nvPr>
            <p:ph type="title"/>
          </p:nvPr>
        </p:nvSpPr>
        <p:spPr>
          <a:xfrm>
            <a:off x="457200" y="685800"/>
            <a:ext cx="8229600" cy="1143000"/>
          </a:xfrm>
        </p:spPr>
        <p:txBody>
          <a:bodyPr>
            <a:noAutofit/>
          </a:bodyPr>
          <a:lstStyle/>
          <a:p>
            <a:pPr algn="ctr" eaLnBrk="1" fontAlgn="auto" hangingPunct="1">
              <a:spcAft>
                <a:spcPts val="0"/>
              </a:spcAft>
              <a:defRPr/>
            </a:pPr>
            <a:r>
              <a:rPr lang="en-US" sz="4000" dirty="0">
                <a:solidFill>
                  <a:srgbClr val="C00000"/>
                </a:solidFill>
                <a:ea typeface="+mj-ea"/>
              </a:rPr>
              <a:t>T</a:t>
            </a:r>
            <a:r>
              <a:rPr lang="en-US" sz="4000" dirty="0" smtClean="0">
                <a:solidFill>
                  <a:srgbClr val="C00000"/>
                </a:solidFill>
                <a:ea typeface="+mj-ea"/>
              </a:rPr>
              <a:t>ypes of </a:t>
            </a:r>
            <a:r>
              <a:rPr lang="en-US" sz="4000" dirty="0">
                <a:solidFill>
                  <a:srgbClr val="C00000"/>
                </a:solidFill>
                <a:ea typeface="+mj-ea"/>
              </a:rPr>
              <a:t>F</a:t>
            </a:r>
            <a:r>
              <a:rPr lang="en-US" sz="4000" dirty="0" smtClean="0">
                <a:solidFill>
                  <a:srgbClr val="C00000"/>
                </a:solidFill>
                <a:ea typeface="+mj-ea"/>
              </a:rPr>
              <a:t>inancial </a:t>
            </a:r>
            <a:r>
              <a:rPr lang="en-US" sz="4000" dirty="0">
                <a:solidFill>
                  <a:srgbClr val="C00000"/>
                </a:solidFill>
                <a:ea typeface="+mj-ea"/>
              </a:rPr>
              <a:t>A</a:t>
            </a:r>
            <a:r>
              <a:rPr lang="en-US" sz="4000" dirty="0" smtClean="0">
                <a:solidFill>
                  <a:srgbClr val="C00000"/>
                </a:solidFill>
                <a:ea typeface="+mj-ea"/>
              </a:rPr>
              <a:t>id</a:t>
            </a:r>
            <a:endParaRPr lang="en-US" sz="4000" dirty="0">
              <a:solidFill>
                <a:srgbClr val="C00000"/>
              </a:solidFill>
              <a:ea typeface="+mj-ea"/>
            </a:endParaRPr>
          </a:p>
        </p:txBody>
      </p:sp>
      <p:sp>
        <p:nvSpPr>
          <p:cNvPr id="2" name="Slide Number Placeholder 1"/>
          <p:cNvSpPr>
            <a:spLocks noGrp="1"/>
          </p:cNvSpPr>
          <p:nvPr>
            <p:ph type="sldNum" sz="quarter" idx="12"/>
          </p:nvPr>
        </p:nvSpPr>
        <p:spPr/>
        <p:txBody>
          <a:bodyPr/>
          <a:lstStyle/>
          <a:p>
            <a:fld id="{4CA0148F-4265-42F1-A100-4AA9027C220F}" type="slidenum">
              <a:rPr lang="en-US" smtClean="0"/>
              <a:pPr/>
              <a:t>5</a:t>
            </a:fld>
            <a:endParaRPr lang="en-US"/>
          </a:p>
        </p:txBody>
      </p:sp>
    </p:spTree>
    <p:extLst>
      <p:ext uri="{BB962C8B-B14F-4D97-AF65-F5344CB8AC3E}">
        <p14:creationId xmlns:p14="http://schemas.microsoft.com/office/powerpoint/2010/main" val="355985818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6"/>
          <p:cNvGraphicFramePr>
            <a:graphicFrameLocks noGrp="1"/>
          </p:cNvGraphicFramePr>
          <p:nvPr>
            <p:ph idx="1"/>
            <p:extLst>
              <p:ext uri="{D42A27DB-BD31-4B8C-83A1-F6EECF244321}">
                <p14:modId xmlns:p14="http://schemas.microsoft.com/office/powerpoint/2010/main" val="1420443351"/>
              </p:ext>
            </p:extLst>
          </p:nvPr>
        </p:nvGraphicFramePr>
        <p:xfrm>
          <a:off x="1295400" y="1524000"/>
          <a:ext cx="71628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4343400" y="6096000"/>
            <a:ext cx="4114800" cy="246221"/>
          </a:xfrm>
          <a:prstGeom prst="rect">
            <a:avLst/>
          </a:prstGeom>
          <a:noFill/>
        </p:spPr>
        <p:txBody>
          <a:bodyPr wrap="square" rtlCol="0">
            <a:spAutoFit/>
          </a:bodyPr>
          <a:lstStyle/>
          <a:p>
            <a:r>
              <a:rPr lang="en-US" sz="1000" b="0" dirty="0" smtClean="0">
                <a:solidFill>
                  <a:srgbClr val="000000"/>
                </a:solidFill>
              </a:rPr>
              <a:t>SOURCE:  The College Board, </a:t>
            </a:r>
            <a:r>
              <a:rPr lang="en-US" sz="1000" b="0" i="1" dirty="0" smtClean="0">
                <a:solidFill>
                  <a:srgbClr val="000000"/>
                </a:solidFill>
              </a:rPr>
              <a:t>Trends in Student Aid 2014</a:t>
            </a:r>
            <a:r>
              <a:rPr lang="en-US" sz="1000" b="0" dirty="0" smtClean="0">
                <a:solidFill>
                  <a:srgbClr val="000000"/>
                </a:solidFill>
              </a:rPr>
              <a:t>, Figure 2A. </a:t>
            </a:r>
            <a:endParaRPr lang="en-US" sz="1000" b="0" dirty="0">
              <a:solidFill>
                <a:srgbClr val="000000"/>
              </a:solidFill>
            </a:endParaRPr>
          </a:p>
        </p:txBody>
      </p:sp>
      <p:sp>
        <p:nvSpPr>
          <p:cNvPr id="7" name="Rectangle 2"/>
          <p:cNvSpPr>
            <a:spLocks noGrp="1" noChangeArrowheads="1"/>
          </p:cNvSpPr>
          <p:nvPr>
            <p:ph type="title"/>
          </p:nvPr>
        </p:nvSpPr>
        <p:spPr>
          <a:xfrm>
            <a:off x="533400" y="152400"/>
            <a:ext cx="7993063" cy="1066800"/>
          </a:xfrm>
        </p:spPr>
        <p:txBody>
          <a:bodyPr>
            <a:normAutofit fontScale="90000"/>
          </a:bodyPr>
          <a:lstStyle/>
          <a:p>
            <a:pPr algn="ctr" eaLnBrk="1" fontAlgn="auto" hangingPunct="1">
              <a:spcAft>
                <a:spcPts val="0"/>
              </a:spcAft>
              <a:defRPr/>
            </a:pPr>
            <a:r>
              <a:rPr lang="en-US" dirty="0" smtClean="0">
                <a:solidFill>
                  <a:srgbClr val="C00000"/>
                </a:solidFill>
                <a:ea typeface="+mj-ea"/>
              </a:rPr>
              <a:t>Total Undergraduate Student Aid </a:t>
            </a:r>
            <a:br>
              <a:rPr lang="en-US" dirty="0" smtClean="0">
                <a:solidFill>
                  <a:srgbClr val="C00000"/>
                </a:solidFill>
                <a:ea typeface="+mj-ea"/>
              </a:rPr>
            </a:br>
            <a:r>
              <a:rPr lang="en-US" dirty="0" smtClean="0">
                <a:solidFill>
                  <a:srgbClr val="C00000"/>
                </a:solidFill>
                <a:ea typeface="+mj-ea"/>
              </a:rPr>
              <a:t>by Source and Type (2013-2014)</a:t>
            </a:r>
            <a:endParaRPr lang="en-US" dirty="0">
              <a:solidFill>
                <a:srgbClr val="C00000"/>
              </a:solidFill>
              <a:ea typeface="+mj-ea"/>
            </a:endParaRPr>
          </a:p>
        </p:txBody>
      </p:sp>
      <p:sp>
        <p:nvSpPr>
          <p:cNvPr id="3" name="Slide Number Placeholder 2"/>
          <p:cNvSpPr>
            <a:spLocks noGrp="1"/>
          </p:cNvSpPr>
          <p:nvPr>
            <p:ph type="sldNum" sz="quarter" idx="12"/>
          </p:nvPr>
        </p:nvSpPr>
        <p:spPr/>
        <p:txBody>
          <a:bodyPr/>
          <a:lstStyle/>
          <a:p>
            <a:fld id="{4CA0148F-4265-42F1-A100-4AA9027C220F}" type="slidenum">
              <a:rPr lang="en-US" smtClean="0"/>
              <a:pPr/>
              <a:t>6</a:t>
            </a:fld>
            <a:endParaRPr lang="en-US"/>
          </a:p>
        </p:txBody>
      </p:sp>
    </p:spTree>
    <p:extLst>
      <p:ext uri="{BB962C8B-B14F-4D97-AF65-F5344CB8AC3E}">
        <p14:creationId xmlns:p14="http://schemas.microsoft.com/office/powerpoint/2010/main" val="21869429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5"/>
          <p:cNvSpPr>
            <a:spLocks noGrp="1" noChangeArrowheads="1"/>
          </p:cNvSpPr>
          <p:nvPr>
            <p:ph idx="1"/>
          </p:nvPr>
        </p:nvSpPr>
        <p:spPr>
          <a:xfrm>
            <a:off x="228600" y="1066800"/>
            <a:ext cx="9448800" cy="5486400"/>
          </a:xfrm>
        </p:spPr>
        <p:txBody>
          <a:bodyPr/>
          <a:lstStyle/>
          <a:p>
            <a:pPr eaLnBrk="1" hangingPunct="1">
              <a:lnSpc>
                <a:spcPct val="90000"/>
              </a:lnSpc>
              <a:buNone/>
            </a:pPr>
            <a:endParaRPr lang="en-US" sz="3600" dirty="0" smtClean="0">
              <a:solidFill>
                <a:schemeClr val="tx2"/>
              </a:solidFill>
              <a:latin typeface="Calibri" pitchFamily="34" charset="0"/>
              <a:ea typeface="ＭＳ Ｐゴシック" charset="-128"/>
            </a:endParaRPr>
          </a:p>
          <a:p>
            <a:pPr eaLnBrk="1" hangingPunct="1">
              <a:lnSpc>
                <a:spcPct val="90000"/>
              </a:lnSpc>
            </a:pPr>
            <a:r>
              <a:rPr lang="en-US" sz="2800" dirty="0" smtClean="0">
                <a:latin typeface="Calibri" pitchFamily="34" charset="0"/>
                <a:ea typeface="ＭＳ Ｐゴシック" charset="-128"/>
              </a:rPr>
              <a:t>Federal Government </a:t>
            </a:r>
          </a:p>
          <a:p>
            <a:pPr lvl="1" eaLnBrk="1" hangingPunct="1">
              <a:lnSpc>
                <a:spcPct val="90000"/>
              </a:lnSpc>
            </a:pPr>
            <a:r>
              <a:rPr lang="en-US" sz="2400" dirty="0" smtClean="0">
                <a:latin typeface="Calibri" pitchFamily="34" charset="0"/>
                <a:ea typeface="ＭＳ Ｐゴシック" charset="-128"/>
              </a:rPr>
              <a:t>Grants (Pell, SEOG, TEACH)</a:t>
            </a:r>
          </a:p>
          <a:p>
            <a:pPr lvl="1" eaLnBrk="1" hangingPunct="1">
              <a:lnSpc>
                <a:spcPct val="90000"/>
              </a:lnSpc>
            </a:pPr>
            <a:r>
              <a:rPr lang="en-US" sz="2400" dirty="0" smtClean="0">
                <a:latin typeface="Calibri" pitchFamily="34" charset="0"/>
                <a:ea typeface="ＭＳ Ｐゴシック" charset="-128"/>
              </a:rPr>
              <a:t>Loans (Stafford, Perkins, Parent PLUS)</a:t>
            </a:r>
          </a:p>
          <a:p>
            <a:pPr lvl="1" eaLnBrk="1" hangingPunct="1">
              <a:lnSpc>
                <a:spcPct val="90000"/>
              </a:lnSpc>
            </a:pPr>
            <a:r>
              <a:rPr lang="en-US" sz="2400" dirty="0" smtClean="0">
                <a:latin typeface="Calibri" pitchFamily="34" charset="0"/>
                <a:ea typeface="ＭＳ Ｐゴシック" charset="-128"/>
              </a:rPr>
              <a:t>Work-Study</a:t>
            </a:r>
            <a:endParaRPr lang="en-US" sz="2400" dirty="0">
              <a:latin typeface="Calibri" pitchFamily="34" charset="0"/>
              <a:ea typeface="ＭＳ Ｐゴシック" charset="-128"/>
            </a:endParaRPr>
          </a:p>
          <a:p>
            <a:pPr eaLnBrk="1" hangingPunct="1">
              <a:lnSpc>
                <a:spcPct val="90000"/>
              </a:lnSpc>
            </a:pPr>
            <a:r>
              <a:rPr lang="en-US" sz="2800" dirty="0" smtClean="0">
                <a:latin typeface="Calibri" pitchFamily="34" charset="0"/>
                <a:ea typeface="ＭＳ Ｐゴシック" charset="-128"/>
              </a:rPr>
              <a:t>State of Florida</a:t>
            </a:r>
          </a:p>
          <a:p>
            <a:pPr lvl="1" eaLnBrk="1" hangingPunct="1">
              <a:lnSpc>
                <a:spcPct val="90000"/>
              </a:lnSpc>
            </a:pPr>
            <a:r>
              <a:rPr lang="en-US" sz="2400" dirty="0" smtClean="0">
                <a:latin typeface="Calibri" pitchFamily="34" charset="0"/>
                <a:ea typeface="ＭＳ Ｐゴシック" charset="-128"/>
              </a:rPr>
              <a:t>Grants (FSAG, FRAG, First Gen. Matching Grant)</a:t>
            </a:r>
          </a:p>
          <a:p>
            <a:pPr lvl="1" eaLnBrk="1" hangingPunct="1">
              <a:lnSpc>
                <a:spcPct val="90000"/>
              </a:lnSpc>
            </a:pPr>
            <a:r>
              <a:rPr lang="en-US" altLang="ja-JP" sz="2400" dirty="0" smtClean="0">
                <a:latin typeface="Calibri" pitchFamily="34" charset="0"/>
                <a:ea typeface="ＭＳ Ｐゴシック" charset="-128"/>
              </a:rPr>
              <a:t>Scholarships (Bright Futures, teachers, minorities)</a:t>
            </a:r>
          </a:p>
          <a:p>
            <a:pPr eaLnBrk="1" hangingPunct="1">
              <a:lnSpc>
                <a:spcPct val="90000"/>
              </a:lnSpc>
            </a:pPr>
            <a:r>
              <a:rPr lang="en-US" sz="2800" dirty="0" smtClean="0">
                <a:latin typeface="Calibri" pitchFamily="34" charset="0"/>
                <a:ea typeface="ＭＳ Ｐゴシック" charset="-128"/>
              </a:rPr>
              <a:t>Colleges and Universities</a:t>
            </a:r>
          </a:p>
          <a:p>
            <a:pPr lvl="1" eaLnBrk="1" hangingPunct="1">
              <a:lnSpc>
                <a:spcPct val="90000"/>
              </a:lnSpc>
            </a:pPr>
            <a:r>
              <a:rPr lang="en-US" sz="2400" dirty="0">
                <a:latin typeface="Calibri" pitchFamily="34" charset="0"/>
                <a:ea typeface="ＭＳ Ｐゴシック" charset="-128"/>
              </a:rPr>
              <a:t>Institutional grants and </a:t>
            </a:r>
            <a:r>
              <a:rPr lang="en-US" sz="2400" dirty="0" smtClean="0">
                <a:latin typeface="Calibri" pitchFamily="34" charset="0"/>
                <a:ea typeface="ＭＳ Ｐゴシック" charset="-128"/>
              </a:rPr>
              <a:t>scholarships</a:t>
            </a:r>
            <a:endParaRPr lang="en-US" sz="2400" dirty="0">
              <a:latin typeface="Calibri" pitchFamily="34" charset="0"/>
              <a:ea typeface="ＭＳ Ｐゴシック" charset="-128"/>
            </a:endParaRPr>
          </a:p>
          <a:p>
            <a:pPr eaLnBrk="1" hangingPunct="1">
              <a:lnSpc>
                <a:spcPct val="90000"/>
              </a:lnSpc>
            </a:pPr>
            <a:r>
              <a:rPr lang="en-US" sz="2800" dirty="0" smtClean="0">
                <a:latin typeface="Calibri" pitchFamily="34" charset="0"/>
                <a:ea typeface="ＭＳ Ｐゴシック" charset="-128"/>
              </a:rPr>
              <a:t>Private Sources</a:t>
            </a:r>
          </a:p>
          <a:p>
            <a:pPr lvl="1" eaLnBrk="1" hangingPunct="1">
              <a:lnSpc>
                <a:spcPct val="90000"/>
              </a:lnSpc>
            </a:pPr>
            <a:r>
              <a:rPr lang="en-US" sz="2400" dirty="0" smtClean="0">
                <a:latin typeface="Calibri" pitchFamily="34" charset="0"/>
                <a:ea typeface="ＭＳ Ｐゴシック" charset="-128"/>
              </a:rPr>
              <a:t>Scholarships (civic organizations, religious groups, employers)</a:t>
            </a:r>
          </a:p>
          <a:p>
            <a:pPr marL="109537" indent="0" eaLnBrk="1" hangingPunct="1">
              <a:lnSpc>
                <a:spcPct val="90000"/>
              </a:lnSpc>
              <a:buNone/>
            </a:pPr>
            <a:endParaRPr lang="en-US" sz="3600" dirty="0" smtClean="0">
              <a:solidFill>
                <a:schemeClr val="tx2"/>
              </a:solidFill>
              <a:ea typeface="ＭＳ Ｐゴシック" charset="-128"/>
            </a:endParaRPr>
          </a:p>
          <a:p>
            <a:pPr eaLnBrk="1" hangingPunct="1">
              <a:lnSpc>
                <a:spcPct val="90000"/>
              </a:lnSpc>
            </a:pPr>
            <a:endParaRPr lang="en-US" sz="3600" dirty="0" smtClean="0">
              <a:solidFill>
                <a:schemeClr val="tx2"/>
              </a:solidFill>
              <a:ea typeface="ＭＳ Ｐゴシック" charset="-128"/>
            </a:endParaRPr>
          </a:p>
        </p:txBody>
      </p:sp>
      <p:sp>
        <p:nvSpPr>
          <p:cNvPr id="34820" name="Rectangle 4"/>
          <p:cNvSpPr>
            <a:spLocks noGrp="1" noChangeArrowheads="1"/>
          </p:cNvSpPr>
          <p:nvPr>
            <p:ph type="title"/>
          </p:nvPr>
        </p:nvSpPr>
        <p:spPr>
          <a:xfrm>
            <a:off x="457200" y="457200"/>
            <a:ext cx="8229600" cy="1143000"/>
          </a:xfrm>
        </p:spPr>
        <p:txBody>
          <a:bodyPr>
            <a:noAutofit/>
          </a:bodyPr>
          <a:lstStyle/>
          <a:p>
            <a:pPr algn="ctr" eaLnBrk="1" fontAlgn="auto" hangingPunct="1">
              <a:spcAft>
                <a:spcPts val="0"/>
              </a:spcAft>
              <a:defRPr/>
            </a:pPr>
            <a:r>
              <a:rPr lang="en-US" sz="4000" dirty="0" smtClean="0">
                <a:solidFill>
                  <a:srgbClr val="C00000"/>
                </a:solidFill>
                <a:ea typeface="+mj-ea"/>
              </a:rPr>
              <a:t>Sources of </a:t>
            </a:r>
            <a:r>
              <a:rPr lang="en-US" sz="4000" dirty="0">
                <a:solidFill>
                  <a:srgbClr val="C00000"/>
                </a:solidFill>
                <a:ea typeface="+mj-ea"/>
              </a:rPr>
              <a:t>F</a:t>
            </a:r>
            <a:r>
              <a:rPr lang="en-US" sz="4000" dirty="0" smtClean="0">
                <a:solidFill>
                  <a:srgbClr val="C00000"/>
                </a:solidFill>
                <a:ea typeface="+mj-ea"/>
              </a:rPr>
              <a:t>inancial </a:t>
            </a:r>
            <a:r>
              <a:rPr lang="en-US" sz="4000" dirty="0">
                <a:solidFill>
                  <a:srgbClr val="C00000"/>
                </a:solidFill>
                <a:ea typeface="+mj-ea"/>
              </a:rPr>
              <a:t>A</a:t>
            </a:r>
            <a:r>
              <a:rPr lang="en-US" sz="4000" dirty="0" smtClean="0">
                <a:solidFill>
                  <a:srgbClr val="C00000"/>
                </a:solidFill>
                <a:ea typeface="+mj-ea"/>
              </a:rPr>
              <a:t>id</a:t>
            </a:r>
            <a:endParaRPr lang="en-US" sz="4000" dirty="0">
              <a:solidFill>
                <a:srgbClr val="C00000"/>
              </a:solidFill>
              <a:ea typeface="+mj-ea"/>
            </a:endParaRPr>
          </a:p>
        </p:txBody>
      </p:sp>
      <p:sp>
        <p:nvSpPr>
          <p:cNvPr id="2" name="Slide Number Placeholder 1"/>
          <p:cNvSpPr>
            <a:spLocks noGrp="1"/>
          </p:cNvSpPr>
          <p:nvPr>
            <p:ph type="sldNum" sz="quarter" idx="12"/>
          </p:nvPr>
        </p:nvSpPr>
        <p:spPr/>
        <p:txBody>
          <a:bodyPr/>
          <a:lstStyle/>
          <a:p>
            <a:fld id="{4CA0148F-4265-42F1-A100-4AA9027C220F}" type="slidenum">
              <a:rPr lang="en-US" smtClean="0"/>
              <a:pPr/>
              <a:t>7</a:t>
            </a:fld>
            <a:endParaRPr lang="en-US"/>
          </a:p>
        </p:txBody>
      </p:sp>
    </p:spTree>
    <p:extLst>
      <p:ext uri="{BB962C8B-B14F-4D97-AF65-F5344CB8AC3E}">
        <p14:creationId xmlns:p14="http://schemas.microsoft.com/office/powerpoint/2010/main" val="292080471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3"/>
          <p:cNvSpPr>
            <a:spLocks noGrp="1" noChangeArrowheads="1"/>
          </p:cNvSpPr>
          <p:nvPr>
            <p:ph idx="1"/>
          </p:nvPr>
        </p:nvSpPr>
        <p:spPr>
          <a:xfrm>
            <a:off x="457200" y="2133600"/>
            <a:ext cx="9296400" cy="5105400"/>
          </a:xfrm>
        </p:spPr>
        <p:txBody>
          <a:bodyPr/>
          <a:lstStyle/>
          <a:p>
            <a:pPr eaLnBrk="1" hangingPunct="1">
              <a:lnSpc>
                <a:spcPct val="90000"/>
              </a:lnSpc>
            </a:pPr>
            <a:r>
              <a:rPr lang="en-US" sz="3200" dirty="0" smtClean="0">
                <a:solidFill>
                  <a:srgbClr val="000000"/>
                </a:solidFill>
                <a:latin typeface="Calibri"/>
                <a:ea typeface="ＭＳ Ｐゴシック" charset="-128"/>
                <a:cs typeface="Calibri"/>
              </a:rPr>
              <a:t>“Financial Fit” must also be considered</a:t>
            </a:r>
          </a:p>
          <a:p>
            <a:pPr eaLnBrk="1" hangingPunct="1">
              <a:lnSpc>
                <a:spcPct val="90000"/>
              </a:lnSpc>
            </a:pPr>
            <a:r>
              <a:rPr lang="en-US" sz="3200" dirty="0" smtClean="0">
                <a:solidFill>
                  <a:srgbClr val="000000"/>
                </a:solidFill>
                <a:latin typeface="Calibri"/>
                <a:ea typeface="ＭＳ Ｐゴシック" charset="-128"/>
                <a:cs typeface="Calibri"/>
              </a:rPr>
              <a:t>Know your financial situation</a:t>
            </a:r>
          </a:p>
          <a:p>
            <a:pPr lvl="1" eaLnBrk="1" hangingPunct="1">
              <a:lnSpc>
                <a:spcPct val="90000"/>
              </a:lnSpc>
            </a:pPr>
            <a:r>
              <a:rPr lang="en-US" altLang="ja-JP" sz="3200" dirty="0" smtClean="0">
                <a:latin typeface="Calibri"/>
                <a:ea typeface="ＭＳ Ｐゴシック" charset="-128"/>
                <a:cs typeface="Calibri"/>
              </a:rPr>
              <a:t>“Frank family discussion” regarding resources</a:t>
            </a:r>
          </a:p>
          <a:p>
            <a:pPr lvl="1" eaLnBrk="1" hangingPunct="1">
              <a:lnSpc>
                <a:spcPct val="90000"/>
              </a:lnSpc>
            </a:pPr>
            <a:r>
              <a:rPr lang="en-US" altLang="ja-JP" sz="3200" dirty="0" smtClean="0">
                <a:latin typeface="Calibri"/>
                <a:ea typeface="ＭＳ Ｐゴシック" charset="-128"/>
                <a:cs typeface="Calibri"/>
              </a:rPr>
              <a:t>Who is paying, and how much?</a:t>
            </a:r>
          </a:p>
          <a:p>
            <a:pPr lvl="1" eaLnBrk="1" hangingPunct="1">
              <a:lnSpc>
                <a:spcPct val="90000"/>
              </a:lnSpc>
            </a:pPr>
            <a:r>
              <a:rPr lang="en-US" altLang="ja-JP" sz="3200" dirty="0" smtClean="0">
                <a:latin typeface="Calibri"/>
                <a:ea typeface="ＭＳ Ｐゴシック" charset="-128"/>
                <a:cs typeface="Calibri"/>
              </a:rPr>
              <a:t>Are you willing to take loans or be employed?</a:t>
            </a:r>
          </a:p>
          <a:p>
            <a:pPr eaLnBrk="1" hangingPunct="1">
              <a:lnSpc>
                <a:spcPct val="90000"/>
              </a:lnSpc>
            </a:pPr>
            <a:r>
              <a:rPr lang="en-US" sz="3200" dirty="0" smtClean="0">
                <a:latin typeface="Calibri"/>
                <a:ea typeface="ＭＳ Ｐゴシック" charset="-128"/>
                <a:cs typeface="Calibri"/>
              </a:rPr>
              <a:t>Understand “Total Cost of Attendance”</a:t>
            </a:r>
          </a:p>
          <a:p>
            <a:pPr eaLnBrk="1" hangingPunct="1">
              <a:lnSpc>
                <a:spcPct val="90000"/>
              </a:lnSpc>
            </a:pPr>
            <a:r>
              <a:rPr lang="en-US" sz="3200" dirty="0" smtClean="0">
                <a:latin typeface="Calibri"/>
                <a:ea typeface="ＭＳ Ｐゴシック" charset="-128"/>
                <a:cs typeface="Calibri"/>
              </a:rPr>
              <a:t>College costs and aid policies vary widely</a:t>
            </a:r>
          </a:p>
          <a:p>
            <a:pPr eaLnBrk="1" hangingPunct="1">
              <a:lnSpc>
                <a:spcPct val="90000"/>
              </a:lnSpc>
            </a:pPr>
            <a:endParaRPr lang="en-US" sz="3000" dirty="0" smtClean="0">
              <a:solidFill>
                <a:schemeClr val="tx2"/>
              </a:solidFill>
              <a:ea typeface="ＭＳ Ｐゴシック" charset="-128"/>
            </a:endParaRPr>
          </a:p>
        </p:txBody>
      </p:sp>
      <p:sp>
        <p:nvSpPr>
          <p:cNvPr id="41986" name="Rectangle 2"/>
          <p:cNvSpPr>
            <a:spLocks noGrp="1" noChangeArrowheads="1"/>
          </p:cNvSpPr>
          <p:nvPr>
            <p:ph type="title"/>
          </p:nvPr>
        </p:nvSpPr>
        <p:spPr>
          <a:xfrm>
            <a:off x="457200" y="228600"/>
            <a:ext cx="8229600" cy="1676400"/>
          </a:xfrm>
        </p:spPr>
        <p:txBody>
          <a:bodyPr>
            <a:noAutofit/>
          </a:bodyPr>
          <a:lstStyle/>
          <a:p>
            <a:pPr algn="ctr" eaLnBrk="1" fontAlgn="auto" hangingPunct="1">
              <a:spcAft>
                <a:spcPts val="0"/>
              </a:spcAft>
              <a:defRPr/>
            </a:pPr>
            <a:r>
              <a:rPr lang="en-US" sz="4000" dirty="0" smtClean="0">
                <a:solidFill>
                  <a:srgbClr val="C00000"/>
                </a:solidFill>
                <a:ea typeface="+mj-ea"/>
              </a:rPr>
              <a:t>Preliminary Planning: </a:t>
            </a:r>
            <a:br>
              <a:rPr lang="en-US" sz="4000" dirty="0" smtClean="0">
                <a:solidFill>
                  <a:srgbClr val="C00000"/>
                </a:solidFill>
                <a:ea typeface="+mj-ea"/>
              </a:rPr>
            </a:br>
            <a:r>
              <a:rPr lang="en-US" sz="4000" dirty="0" smtClean="0">
                <a:solidFill>
                  <a:srgbClr val="C00000"/>
                </a:solidFill>
                <a:ea typeface="+mj-ea"/>
              </a:rPr>
              <a:t>Finding “Best Fit” Schools</a:t>
            </a:r>
            <a:endParaRPr lang="en-US" sz="4000" dirty="0">
              <a:solidFill>
                <a:srgbClr val="C00000"/>
              </a:solidFill>
              <a:ea typeface="+mj-ea"/>
            </a:endParaRPr>
          </a:p>
        </p:txBody>
      </p:sp>
      <p:sp>
        <p:nvSpPr>
          <p:cNvPr id="2" name="Slide Number Placeholder 1"/>
          <p:cNvSpPr>
            <a:spLocks noGrp="1"/>
          </p:cNvSpPr>
          <p:nvPr>
            <p:ph type="sldNum" sz="quarter" idx="12"/>
          </p:nvPr>
        </p:nvSpPr>
        <p:spPr/>
        <p:txBody>
          <a:bodyPr/>
          <a:lstStyle/>
          <a:p>
            <a:fld id="{4CA0148F-4265-42F1-A100-4AA9027C220F}" type="slidenum">
              <a:rPr lang="en-US" smtClean="0"/>
              <a:pPr/>
              <a:t>8</a:t>
            </a:fld>
            <a:endParaRPr lang="en-US"/>
          </a:p>
        </p:txBody>
      </p:sp>
    </p:spTree>
    <p:extLst>
      <p:ext uri="{BB962C8B-B14F-4D97-AF65-F5344CB8AC3E}">
        <p14:creationId xmlns:p14="http://schemas.microsoft.com/office/powerpoint/2010/main" val="404035102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3"/>
          <p:cNvSpPr>
            <a:spLocks noGrp="1" noChangeArrowheads="1"/>
          </p:cNvSpPr>
          <p:nvPr>
            <p:ph idx="1"/>
          </p:nvPr>
        </p:nvSpPr>
        <p:spPr>
          <a:xfrm>
            <a:off x="1219200" y="1524000"/>
            <a:ext cx="6858000" cy="4648200"/>
          </a:xfrm>
        </p:spPr>
        <p:txBody>
          <a:bodyPr/>
          <a:lstStyle/>
          <a:p>
            <a:pPr eaLnBrk="1" hangingPunct="1">
              <a:lnSpc>
                <a:spcPct val="80000"/>
              </a:lnSpc>
              <a:buFont typeface="Wingdings 3" pitchFamily="18" charset="2"/>
              <a:buNone/>
            </a:pPr>
            <a:endParaRPr lang="en-US" sz="2800" dirty="0" smtClean="0">
              <a:ea typeface="ＭＳ Ｐゴシック" charset="-128"/>
            </a:endParaRPr>
          </a:p>
          <a:p>
            <a:pPr eaLnBrk="1" hangingPunct="1">
              <a:lnSpc>
                <a:spcPct val="80000"/>
              </a:lnSpc>
            </a:pPr>
            <a:r>
              <a:rPr lang="en-US" sz="3600" dirty="0" smtClean="0">
                <a:latin typeface="Calibri"/>
                <a:ea typeface="ＭＳ Ｐゴシック" charset="-128"/>
                <a:cs typeface="Calibri"/>
              </a:rPr>
              <a:t>Direct or “Hard” Costs</a:t>
            </a:r>
          </a:p>
          <a:p>
            <a:pPr lvl="1" eaLnBrk="1" hangingPunct="1">
              <a:lnSpc>
                <a:spcPct val="80000"/>
              </a:lnSpc>
            </a:pPr>
            <a:r>
              <a:rPr lang="en-US" sz="2800" dirty="0" smtClean="0">
                <a:latin typeface="Calibri"/>
                <a:ea typeface="ＭＳ Ｐゴシック" charset="-128"/>
                <a:cs typeface="Calibri"/>
              </a:rPr>
              <a:t>Tuition and fees</a:t>
            </a:r>
          </a:p>
          <a:p>
            <a:pPr lvl="1" eaLnBrk="1" hangingPunct="1">
              <a:lnSpc>
                <a:spcPct val="80000"/>
              </a:lnSpc>
            </a:pPr>
            <a:r>
              <a:rPr lang="en-US" sz="2800" dirty="0" smtClean="0">
                <a:latin typeface="Calibri"/>
                <a:ea typeface="ＭＳ Ｐゴシック" charset="-128"/>
                <a:cs typeface="Calibri"/>
              </a:rPr>
              <a:t>Room and board</a:t>
            </a:r>
          </a:p>
          <a:p>
            <a:pPr lvl="1" eaLnBrk="1" hangingPunct="1">
              <a:lnSpc>
                <a:spcPct val="80000"/>
              </a:lnSpc>
            </a:pPr>
            <a:endParaRPr lang="en-US" sz="1600" dirty="0" smtClean="0">
              <a:latin typeface="Calibri"/>
              <a:ea typeface="ＭＳ Ｐゴシック" charset="-128"/>
              <a:cs typeface="Calibri"/>
            </a:endParaRPr>
          </a:p>
          <a:p>
            <a:pPr eaLnBrk="1" hangingPunct="1">
              <a:lnSpc>
                <a:spcPct val="80000"/>
              </a:lnSpc>
            </a:pPr>
            <a:r>
              <a:rPr lang="en-US" sz="3600" dirty="0" smtClean="0">
                <a:latin typeface="Calibri"/>
                <a:ea typeface="ＭＳ Ｐゴシック" charset="-128"/>
                <a:cs typeface="Calibri"/>
              </a:rPr>
              <a:t>Indirect or “Soft” Costs</a:t>
            </a:r>
          </a:p>
          <a:p>
            <a:pPr lvl="1" eaLnBrk="1" hangingPunct="1">
              <a:lnSpc>
                <a:spcPct val="80000"/>
              </a:lnSpc>
            </a:pPr>
            <a:r>
              <a:rPr lang="en-US" sz="2800" dirty="0" smtClean="0">
                <a:latin typeface="Calibri"/>
                <a:ea typeface="ＭＳ Ｐゴシック" charset="-128"/>
                <a:cs typeface="Calibri"/>
              </a:rPr>
              <a:t>Books and supplies</a:t>
            </a:r>
          </a:p>
          <a:p>
            <a:pPr lvl="1" eaLnBrk="1" hangingPunct="1">
              <a:lnSpc>
                <a:spcPct val="80000"/>
              </a:lnSpc>
            </a:pPr>
            <a:r>
              <a:rPr lang="en-US" sz="2800" dirty="0" smtClean="0">
                <a:latin typeface="Calibri"/>
                <a:ea typeface="ＭＳ Ｐゴシック" charset="-128"/>
                <a:cs typeface="Calibri"/>
              </a:rPr>
              <a:t>Transportation</a:t>
            </a:r>
          </a:p>
          <a:p>
            <a:pPr lvl="1" eaLnBrk="1" hangingPunct="1">
              <a:lnSpc>
                <a:spcPct val="80000"/>
              </a:lnSpc>
            </a:pPr>
            <a:r>
              <a:rPr lang="en-US" sz="2800" dirty="0" smtClean="0">
                <a:latin typeface="Calibri"/>
                <a:ea typeface="ＭＳ Ｐゴシック" charset="-128"/>
                <a:cs typeface="Calibri"/>
              </a:rPr>
              <a:t>Miscellaneous personal expenses </a:t>
            </a:r>
          </a:p>
          <a:p>
            <a:pPr marL="630238" lvl="2" indent="0" eaLnBrk="1" hangingPunct="1">
              <a:lnSpc>
                <a:spcPct val="80000"/>
              </a:lnSpc>
              <a:buNone/>
            </a:pPr>
            <a:r>
              <a:rPr lang="en-US" sz="2200" dirty="0" smtClean="0">
                <a:latin typeface="Calibri"/>
                <a:ea typeface="ＭＳ Ｐゴシック" charset="-128"/>
                <a:cs typeface="Calibri"/>
              </a:rPr>
              <a:t>(computer, cell phone, travel, clothing, recreation)</a:t>
            </a:r>
          </a:p>
        </p:txBody>
      </p:sp>
      <p:sp>
        <p:nvSpPr>
          <p:cNvPr id="44034" name="Rectangle 2"/>
          <p:cNvSpPr>
            <a:spLocks noGrp="1" noChangeArrowheads="1"/>
          </p:cNvSpPr>
          <p:nvPr>
            <p:ph type="title"/>
          </p:nvPr>
        </p:nvSpPr>
        <p:spPr>
          <a:xfrm>
            <a:off x="650875" y="274638"/>
            <a:ext cx="7993063" cy="1147762"/>
          </a:xfrm>
        </p:spPr>
        <p:txBody>
          <a:bodyPr>
            <a:noAutofit/>
          </a:bodyPr>
          <a:lstStyle/>
          <a:p>
            <a:pPr algn="ctr" eaLnBrk="1" fontAlgn="auto" hangingPunct="1">
              <a:spcAft>
                <a:spcPts val="0"/>
              </a:spcAft>
              <a:defRPr/>
            </a:pPr>
            <a:r>
              <a:rPr lang="en-US" sz="4400" dirty="0">
                <a:solidFill>
                  <a:srgbClr val="C00000"/>
                </a:solidFill>
                <a:ea typeface="+mj-ea"/>
              </a:rPr>
              <a:t>What is included in </a:t>
            </a:r>
            <a:r>
              <a:rPr lang="en-US" sz="4400" dirty="0" smtClean="0">
                <a:solidFill>
                  <a:srgbClr val="C00000"/>
                </a:solidFill>
                <a:ea typeface="+mj-ea"/>
              </a:rPr>
              <a:t>the Total Cost of Attendance (“TCA”)?</a:t>
            </a:r>
            <a:endParaRPr lang="en-US" sz="4400" dirty="0">
              <a:solidFill>
                <a:srgbClr val="C00000"/>
              </a:solidFill>
              <a:ea typeface="+mj-ea"/>
            </a:endParaRPr>
          </a:p>
        </p:txBody>
      </p:sp>
      <p:sp>
        <p:nvSpPr>
          <p:cNvPr id="2" name="Slide Number Placeholder 1"/>
          <p:cNvSpPr>
            <a:spLocks noGrp="1"/>
          </p:cNvSpPr>
          <p:nvPr>
            <p:ph type="sldNum" sz="quarter" idx="12"/>
          </p:nvPr>
        </p:nvSpPr>
        <p:spPr/>
        <p:txBody>
          <a:bodyPr/>
          <a:lstStyle/>
          <a:p>
            <a:fld id="{4CA0148F-4265-42F1-A100-4AA9027C220F}" type="slidenum">
              <a:rPr lang="en-US" smtClean="0"/>
              <a:pPr/>
              <a:t>9</a:t>
            </a:fld>
            <a:endParaRPr lang="en-US"/>
          </a:p>
        </p:txBody>
      </p:sp>
    </p:spTree>
    <p:extLst>
      <p:ext uri="{BB962C8B-B14F-4D97-AF65-F5344CB8AC3E}">
        <p14:creationId xmlns:p14="http://schemas.microsoft.com/office/powerpoint/2010/main" val="49306308"/>
      </p:ext>
    </p:extLst>
  </p:cSld>
  <p:clrMapOvr>
    <a:masterClrMapping/>
  </p:clrMapOvr>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ours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12547</TotalTime>
  <Words>5345</Words>
  <Application>Microsoft Office PowerPoint</Application>
  <PresentationFormat>On-screen Show (4:3)</PresentationFormat>
  <Paragraphs>802</Paragraphs>
  <Slides>32</Slides>
  <Notes>32</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32</vt:i4>
      </vt:variant>
    </vt:vector>
  </HeadingPairs>
  <TitlesOfParts>
    <vt:vector size="44" baseType="lpstr">
      <vt:lpstr>ＭＳ Ｐゴシック</vt:lpstr>
      <vt:lpstr>Arial</vt:lpstr>
      <vt:lpstr>Calibri</vt:lpstr>
      <vt:lpstr>Lucida Sans Unicode</vt:lpstr>
      <vt:lpstr>Tahoma</vt:lpstr>
      <vt:lpstr>Times New Roman</vt:lpstr>
      <vt:lpstr>Verdana</vt:lpstr>
      <vt:lpstr>Wingdings</vt:lpstr>
      <vt:lpstr>Wingdings 2</vt:lpstr>
      <vt:lpstr>Wingdings 3</vt:lpstr>
      <vt:lpstr>Custom Design</vt:lpstr>
      <vt:lpstr>Concourse</vt:lpstr>
      <vt:lpstr>College Funding and Financial Aid Workshop</vt:lpstr>
      <vt:lpstr>Discussion Topics </vt:lpstr>
      <vt:lpstr>What is financial aid?</vt:lpstr>
      <vt:lpstr>What are the guiding principles of need-based aid?</vt:lpstr>
      <vt:lpstr>Types of Financial Aid</vt:lpstr>
      <vt:lpstr>Total Undergraduate Student Aid  by Source and Type (2013-2014)</vt:lpstr>
      <vt:lpstr>Sources of Financial Aid</vt:lpstr>
      <vt:lpstr>Preliminary Planning:  Finding “Best Fit” Schools</vt:lpstr>
      <vt:lpstr>What is included in the Total Cost of Attendance (“TCA”)?</vt:lpstr>
      <vt:lpstr>What is the Expected Family Contribution (“EFC”)?</vt:lpstr>
      <vt:lpstr>How is eligibility for need-based financial aid determined?</vt:lpstr>
      <vt:lpstr>How do students apply for  need-based financial aid?</vt:lpstr>
      <vt:lpstr>www.FAFSA.gov</vt:lpstr>
      <vt:lpstr> What if parents are  divorced or separated?</vt:lpstr>
      <vt:lpstr> CSS Financial Aid PROFILE</vt:lpstr>
      <vt:lpstr>What income level might result  in a $10,000 EFC?</vt:lpstr>
      <vt:lpstr>What are outside resources?</vt:lpstr>
      <vt:lpstr>What can outside scholarships do? What can’t they do?</vt:lpstr>
      <vt:lpstr>Recap: What is Financial Need?</vt:lpstr>
      <vt:lpstr> What happens after you apply for financial aid?</vt:lpstr>
      <vt:lpstr> Understanding Your  Financial Aid Award</vt:lpstr>
      <vt:lpstr>A Comparison of Example Financial Aid Awards</vt:lpstr>
      <vt:lpstr>How can families more accurately estimate the “Net Price” of college?</vt:lpstr>
      <vt:lpstr>“Know Before You Owe” Student Loan Repayment Calculator</vt:lpstr>
      <vt:lpstr>Financial aid not enough? Self-help options to fill the gap.</vt:lpstr>
      <vt:lpstr>Merit-Based Scholarships</vt:lpstr>
      <vt:lpstr>What questions should students ask about merit-based awards?</vt:lpstr>
      <vt:lpstr>What other options are available to help families pay for college?</vt:lpstr>
      <vt:lpstr>Tips and Reminders</vt:lpstr>
      <vt:lpstr>What should families keep in mind as they move forward?</vt:lpstr>
      <vt:lpstr>Financial Aid Online Resources</vt:lpstr>
      <vt:lpstr>College Funding and Financial Aid Workshop</vt:lpstr>
    </vt:vector>
  </TitlesOfParts>
  <Company>Davidson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Things You Should Know About Financing College</dc:title>
  <dc:creator>Kastevensonmcneely</dc:creator>
  <cp:lastModifiedBy>Bergman Lance</cp:lastModifiedBy>
  <cp:revision>673</cp:revision>
  <cp:lastPrinted>2015-03-26T13:46:41Z</cp:lastPrinted>
  <dcterms:created xsi:type="dcterms:W3CDTF">2001-02-07T16:51:50Z</dcterms:created>
  <dcterms:modified xsi:type="dcterms:W3CDTF">2015-04-02T00:55:08Z</dcterms:modified>
</cp:coreProperties>
</file>